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</p:sldMasterIdLst>
  <p:notesMasterIdLst>
    <p:notesMasterId r:id="rId48"/>
  </p:notesMasterIdLst>
  <p:sldIdLst>
    <p:sldId id="256" r:id="rId5"/>
    <p:sldId id="584" r:id="rId6"/>
    <p:sldId id="736" r:id="rId7"/>
    <p:sldId id="737" r:id="rId8"/>
    <p:sldId id="738" r:id="rId9"/>
    <p:sldId id="739" r:id="rId10"/>
    <p:sldId id="742" r:id="rId11"/>
    <p:sldId id="740" r:id="rId12"/>
    <p:sldId id="741" r:id="rId13"/>
    <p:sldId id="743" r:id="rId14"/>
    <p:sldId id="744" r:id="rId15"/>
    <p:sldId id="745" r:id="rId16"/>
    <p:sldId id="748" r:id="rId17"/>
    <p:sldId id="761" r:id="rId18"/>
    <p:sldId id="779" r:id="rId19"/>
    <p:sldId id="749" r:id="rId20"/>
    <p:sldId id="780" r:id="rId21"/>
    <p:sldId id="770" r:id="rId22"/>
    <p:sldId id="762" r:id="rId23"/>
    <p:sldId id="750" r:id="rId24"/>
    <p:sldId id="767" r:id="rId25"/>
    <p:sldId id="781" r:id="rId26"/>
    <p:sldId id="782" r:id="rId27"/>
    <p:sldId id="753" r:id="rId28"/>
    <p:sldId id="783" r:id="rId29"/>
    <p:sldId id="751" r:id="rId30"/>
    <p:sldId id="755" r:id="rId31"/>
    <p:sldId id="754" r:id="rId32"/>
    <p:sldId id="784" r:id="rId33"/>
    <p:sldId id="757" r:id="rId34"/>
    <p:sldId id="785" r:id="rId35"/>
    <p:sldId id="759" r:id="rId36"/>
    <p:sldId id="768" r:id="rId37"/>
    <p:sldId id="769" r:id="rId38"/>
    <p:sldId id="760" r:id="rId39"/>
    <p:sldId id="786" r:id="rId40"/>
    <p:sldId id="746" r:id="rId41"/>
    <p:sldId id="774" r:id="rId42"/>
    <p:sldId id="773" r:id="rId43"/>
    <p:sldId id="775" r:id="rId44"/>
    <p:sldId id="763" r:id="rId45"/>
    <p:sldId id="765" r:id="rId46"/>
    <p:sldId id="78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31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5F3-CD57-DB40-A227-EEADCC71BD40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5A5F9-03E3-A74A-8FD6-46B80D150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74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0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18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83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66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616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13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57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873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11/9/21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66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470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09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56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686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320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9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91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1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84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15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9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tiff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tiff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tiff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tiff"/><Relationship Id="rId4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tiff"/><Relationship Id="rId4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tiff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tiff"/><Relationship Id="rId4" Type="http://schemas.openxmlformats.org/officeDocument/2006/relationships/image" Target="../media/image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9751" y="768334"/>
            <a:ext cx="6479629" cy="2866405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Biochem</a:t>
            </a:r>
            <a:r>
              <a:rPr lang="en-US" dirty="0"/>
              <a:t> 3BP3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9059" y="1792084"/>
            <a:ext cx="6479629" cy="204541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ea typeface="+mn-lt"/>
                <a:cs typeface="+mn-lt"/>
              </a:rPr>
              <a:t>Gene Expression Analysis</a:t>
            </a:r>
            <a:endParaRPr lang="en-US" sz="3200" dirty="0">
              <a:ea typeface="+mn-lt"/>
              <a:cs typeface="+mn-lt"/>
            </a:endParaRP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2C5AF339-D522-43EE-A79E-B0631F88F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9" r="17754" b="11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4" descr="harok — Michael G. Surette Laboratory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6C704-1620-034E-B78F-4467A5495AD9}"/>
              </a:ext>
            </a:extLst>
          </p:cNvPr>
          <p:cNvSpPr txBox="1"/>
          <p:nvPr/>
        </p:nvSpPr>
        <p:spPr>
          <a:xfrm>
            <a:off x="8321040" y="4297680"/>
            <a:ext cx="292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of Nov 8, 2021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Microarrays – Two-Dye Methods</a:t>
            </a:r>
          </a:p>
        </p:txBody>
      </p:sp>
      <p:pic>
        <p:nvPicPr>
          <p:cNvPr id="12" name="Picture 11" descr="microarray-desig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220" y="1367786"/>
            <a:ext cx="6985001" cy="3302000"/>
          </a:xfrm>
          <a:prstGeom prst="rect">
            <a:avLst/>
          </a:prstGeom>
        </p:spPr>
      </p:pic>
      <p:pic>
        <p:nvPicPr>
          <p:cNvPr id="13" name="Picture 12" descr="cDNA-microarray-experimen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753" y="4395407"/>
            <a:ext cx="1764107" cy="137600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25753" y="4395407"/>
            <a:ext cx="14540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79775" y="4910881"/>
            <a:ext cx="7375909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Each spot is a collection of thousands of identical probes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more mRNA that bind to a probe within a spot, the brighter the overall signal for that spot</a:t>
            </a:r>
          </a:p>
        </p:txBody>
      </p:sp>
    </p:spTree>
    <p:extLst>
      <p:ext uri="{BB962C8B-B14F-4D97-AF65-F5344CB8AC3E}">
        <p14:creationId xmlns:p14="http://schemas.microsoft.com/office/powerpoint/2010/main" val="3271693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Microarrays – Two-Dye Methods</a:t>
            </a:r>
          </a:p>
        </p:txBody>
      </p:sp>
      <p:pic>
        <p:nvPicPr>
          <p:cNvPr id="7" name="Picture 6" descr="cDNA-microarray-experimen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753" y="1600269"/>
            <a:ext cx="3143813" cy="2452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25753" y="1600268"/>
            <a:ext cx="3143813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10155" y="3059042"/>
            <a:ext cx="2814718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ap0066_fig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334" y="1832171"/>
            <a:ext cx="4445001" cy="4419600"/>
          </a:xfrm>
          <a:prstGeom prst="rect">
            <a:avLst/>
          </a:prstGeom>
        </p:spPr>
      </p:pic>
      <p:pic>
        <p:nvPicPr>
          <p:cNvPr id="15" name="Picture 14" descr="dots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118" y="1997199"/>
            <a:ext cx="1238057" cy="6753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14312" y="2833849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Cy3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82429" y="2845291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Cy5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57997" y="4241738"/>
            <a:ext cx="1906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Cy3 – green, 532 nm</a:t>
            </a:r>
          </a:p>
          <a:p>
            <a:r>
              <a:rPr lang="en-US" sz="1400" dirty="0"/>
              <a:t>Cy5 – red, 635 nm</a:t>
            </a:r>
          </a:p>
        </p:txBody>
      </p:sp>
    </p:spTree>
    <p:extLst>
      <p:ext uri="{BB962C8B-B14F-4D97-AF65-F5344CB8AC3E}">
        <p14:creationId xmlns:p14="http://schemas.microsoft.com/office/powerpoint/2010/main" val="1509293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Microarrays – Two-Dye Methods</a:t>
            </a:r>
          </a:p>
        </p:txBody>
      </p:sp>
      <p:pic>
        <p:nvPicPr>
          <p:cNvPr id="24" name="Picture 23" descr="reviewf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451" y="1495839"/>
            <a:ext cx="2453565" cy="2126423"/>
          </a:xfrm>
          <a:prstGeom prst="rect">
            <a:avLst/>
          </a:prstGeom>
        </p:spPr>
      </p:pic>
      <p:pic>
        <p:nvPicPr>
          <p:cNvPr id="25" name="Picture 24" descr="JCI39731.f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307" y="1617311"/>
            <a:ext cx="5020963" cy="467670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931349" y="1649961"/>
            <a:ext cx="20385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829434" y="5313367"/>
            <a:ext cx="965329" cy="2616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Treatment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76930" y="5311165"/>
            <a:ext cx="994183" cy="2616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Treatment 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11176" y="1638918"/>
            <a:ext cx="113150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883943" y="6147337"/>
            <a:ext cx="901408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1510301" y="4241739"/>
            <a:ext cx="30735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Fold change between the two samples is calculated</a:t>
            </a:r>
          </a:p>
          <a:p>
            <a:endParaRPr lang="en-US" sz="1400" dirty="0"/>
          </a:p>
          <a:p>
            <a:r>
              <a:rPr lang="en-US" sz="1400" dirty="0"/>
              <a:t>GREEN – </a:t>
            </a:r>
            <a:r>
              <a:rPr lang="en-US" sz="1400" dirty="0" err="1"/>
              <a:t>downregulated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RED - </a:t>
            </a:r>
            <a:r>
              <a:rPr lang="en-US" sz="1400" dirty="0" err="1"/>
              <a:t>upregulated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871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11853" y="1950579"/>
            <a:ext cx="1277068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RNA extraction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6562" y="2871276"/>
            <a:ext cx="1227650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0000"/>
                </a:solidFill>
              </a:rPr>
              <a:t>cDNA</a:t>
            </a:r>
            <a:r>
              <a:rPr lang="en-US" sz="1200" dirty="0">
                <a:solidFill>
                  <a:srgbClr val="000000"/>
                </a:solidFill>
              </a:rPr>
              <a:t> synthesis and Cy3/5 labeling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04256" y="4161306"/>
            <a:ext cx="1292262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Hybridize to Microarray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04256" y="5266668"/>
            <a:ext cx="1292262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Dry &amp; Scan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2444055" y="2380504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p0066_fig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369" y="688713"/>
            <a:ext cx="1047040" cy="104105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16064" y="1858246"/>
            <a:ext cx="122765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Feature Extraction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16064" y="3055942"/>
            <a:ext cx="1227650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Normalization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16064" y="4068972"/>
            <a:ext cx="1227650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Data Filtering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18549" y="5082002"/>
            <a:ext cx="1422681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Data Transformations &amp; Adjustments</a:t>
            </a:r>
          </a:p>
        </p:txBody>
      </p:sp>
      <p:pic>
        <p:nvPicPr>
          <p:cNvPr id="38" name="Picture 37" descr="reviewfi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870" y="699048"/>
            <a:ext cx="1047040" cy="90743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395565" y="1734958"/>
            <a:ext cx="122765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Statistical Tests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95565" y="2738952"/>
            <a:ext cx="122765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Post-hoc Tests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95565" y="3742946"/>
            <a:ext cx="1227650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Visualization</a:t>
            </a:r>
          </a:p>
        </p:txBody>
      </p:sp>
      <p:pic>
        <p:nvPicPr>
          <p:cNvPr id="47" name="Picture 46" descr="heatmap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165" y="4562273"/>
            <a:ext cx="1102451" cy="143921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CCE875-913B-EF4F-B2FD-157C9904321C}"/>
              </a:ext>
            </a:extLst>
          </p:cNvPr>
          <p:cNvCxnSpPr>
            <a:cxnSpLocks/>
          </p:cNvCxnSpPr>
          <p:nvPr/>
        </p:nvCxnSpPr>
        <p:spPr>
          <a:xfrm flipH="1">
            <a:off x="5723557" y="251900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E2D2B3-6C3F-A74D-98C1-B88FDBCB1F56}"/>
              </a:ext>
            </a:extLst>
          </p:cNvPr>
          <p:cNvCxnSpPr>
            <a:cxnSpLocks/>
          </p:cNvCxnSpPr>
          <p:nvPr/>
        </p:nvCxnSpPr>
        <p:spPr>
          <a:xfrm flipH="1">
            <a:off x="2444055" y="367053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95A2C8F-01C8-A44F-A140-A90F3B1DC723}"/>
              </a:ext>
            </a:extLst>
          </p:cNvPr>
          <p:cNvCxnSpPr>
            <a:cxnSpLocks/>
          </p:cNvCxnSpPr>
          <p:nvPr/>
        </p:nvCxnSpPr>
        <p:spPr>
          <a:xfrm flipH="1">
            <a:off x="2444055" y="4775896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6236CE4-9864-174E-84D0-0B6CA842F406}"/>
              </a:ext>
            </a:extLst>
          </p:cNvPr>
          <p:cNvCxnSpPr>
            <a:cxnSpLocks/>
          </p:cNvCxnSpPr>
          <p:nvPr/>
        </p:nvCxnSpPr>
        <p:spPr>
          <a:xfrm flipH="1">
            <a:off x="5723557" y="353203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44AE20-27A9-B24C-B5A3-C633AA3A3CF3}"/>
              </a:ext>
            </a:extLst>
          </p:cNvPr>
          <p:cNvCxnSpPr>
            <a:cxnSpLocks/>
          </p:cNvCxnSpPr>
          <p:nvPr/>
        </p:nvCxnSpPr>
        <p:spPr>
          <a:xfrm flipH="1">
            <a:off x="5723557" y="454506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BD08A3C-2315-8C4C-9462-3FF3BF78D55B}"/>
              </a:ext>
            </a:extLst>
          </p:cNvPr>
          <p:cNvCxnSpPr>
            <a:cxnSpLocks/>
          </p:cNvCxnSpPr>
          <p:nvPr/>
        </p:nvCxnSpPr>
        <p:spPr>
          <a:xfrm flipH="1">
            <a:off x="9003058" y="2298864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15FC32-DC42-5F4E-A5D5-4C8DAF2BB148}"/>
              </a:ext>
            </a:extLst>
          </p:cNvPr>
          <p:cNvCxnSpPr>
            <a:cxnSpLocks/>
          </p:cNvCxnSpPr>
          <p:nvPr/>
        </p:nvCxnSpPr>
        <p:spPr>
          <a:xfrm flipH="1">
            <a:off x="9003058" y="3302858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355A468-5174-6E45-BD96-8D945685CBE1}"/>
              </a:ext>
            </a:extLst>
          </p:cNvPr>
          <p:cNvCxnSpPr>
            <a:cxnSpLocks/>
          </p:cNvCxnSpPr>
          <p:nvPr/>
        </p:nvCxnSpPr>
        <p:spPr>
          <a:xfrm flipH="1">
            <a:off x="9003058" y="4122186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F1601EB-47CB-0348-A7FE-DE598565C818}"/>
              </a:ext>
            </a:extLst>
          </p:cNvPr>
          <p:cNvSpPr txBox="1"/>
          <p:nvPr/>
        </p:nvSpPr>
        <p:spPr>
          <a:xfrm>
            <a:off x="1448657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Bench work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D8CF4A-9BCA-4842-9E17-180C2F682497}"/>
              </a:ext>
            </a:extLst>
          </p:cNvPr>
          <p:cNvSpPr txBox="1"/>
          <p:nvPr/>
        </p:nvSpPr>
        <p:spPr>
          <a:xfrm>
            <a:off x="4728159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cleanup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E87368-8499-F246-8AAF-0580C8C99699}"/>
              </a:ext>
            </a:extLst>
          </p:cNvPr>
          <p:cNvSpPr txBox="1"/>
          <p:nvPr/>
        </p:nvSpPr>
        <p:spPr>
          <a:xfrm>
            <a:off x="8007660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4271182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417110C4-90D7-C24A-A443-9CCDB06C9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2159000"/>
            <a:ext cx="2540000" cy="2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1120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11853" y="1950579"/>
            <a:ext cx="1277068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RNA extraction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6562" y="2871276"/>
            <a:ext cx="1227650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0000"/>
                </a:solidFill>
              </a:rPr>
              <a:t>cDNA</a:t>
            </a:r>
            <a:r>
              <a:rPr lang="en-US" sz="1200" dirty="0">
                <a:solidFill>
                  <a:srgbClr val="000000"/>
                </a:solidFill>
              </a:rPr>
              <a:t> synthesis and Cy3/5 labeling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04256" y="4161306"/>
            <a:ext cx="1292262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Hybridize to Microarray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04256" y="5266668"/>
            <a:ext cx="1292262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Dry &amp; Scan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2444055" y="2380504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p0066_fig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369" y="688713"/>
            <a:ext cx="1047040" cy="104105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16064" y="1858246"/>
            <a:ext cx="122765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Feature Extraction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16064" y="3055942"/>
            <a:ext cx="1227650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Normalization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16064" y="4068972"/>
            <a:ext cx="1227650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Data Filtering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18549" y="5082002"/>
            <a:ext cx="1422681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Data Transformations &amp; Adjustments</a:t>
            </a:r>
          </a:p>
        </p:txBody>
      </p:sp>
      <p:pic>
        <p:nvPicPr>
          <p:cNvPr id="38" name="Picture 37" descr="reviewfi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870" y="699048"/>
            <a:ext cx="1047040" cy="90743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395565" y="1734958"/>
            <a:ext cx="122765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Statistical Tests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95565" y="2738952"/>
            <a:ext cx="122765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Post-hoc Tests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95565" y="3742946"/>
            <a:ext cx="1227650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Visualization</a:t>
            </a:r>
          </a:p>
        </p:txBody>
      </p:sp>
      <p:pic>
        <p:nvPicPr>
          <p:cNvPr id="47" name="Picture 46" descr="heatmap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165" y="4562273"/>
            <a:ext cx="1102451" cy="143921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CCE875-913B-EF4F-B2FD-157C9904321C}"/>
              </a:ext>
            </a:extLst>
          </p:cNvPr>
          <p:cNvCxnSpPr>
            <a:cxnSpLocks/>
          </p:cNvCxnSpPr>
          <p:nvPr/>
        </p:nvCxnSpPr>
        <p:spPr>
          <a:xfrm flipH="1">
            <a:off x="5723557" y="251900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E2D2B3-6C3F-A74D-98C1-B88FDBCB1F56}"/>
              </a:ext>
            </a:extLst>
          </p:cNvPr>
          <p:cNvCxnSpPr>
            <a:cxnSpLocks/>
          </p:cNvCxnSpPr>
          <p:nvPr/>
        </p:nvCxnSpPr>
        <p:spPr>
          <a:xfrm flipH="1">
            <a:off x="2444055" y="367053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95A2C8F-01C8-A44F-A140-A90F3B1DC723}"/>
              </a:ext>
            </a:extLst>
          </p:cNvPr>
          <p:cNvCxnSpPr>
            <a:cxnSpLocks/>
          </p:cNvCxnSpPr>
          <p:nvPr/>
        </p:nvCxnSpPr>
        <p:spPr>
          <a:xfrm flipH="1">
            <a:off x="2444055" y="4775896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6236CE4-9864-174E-84D0-0B6CA842F406}"/>
              </a:ext>
            </a:extLst>
          </p:cNvPr>
          <p:cNvCxnSpPr>
            <a:cxnSpLocks/>
          </p:cNvCxnSpPr>
          <p:nvPr/>
        </p:nvCxnSpPr>
        <p:spPr>
          <a:xfrm flipH="1">
            <a:off x="5723557" y="353203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44AE20-27A9-B24C-B5A3-C633AA3A3CF3}"/>
              </a:ext>
            </a:extLst>
          </p:cNvPr>
          <p:cNvCxnSpPr>
            <a:cxnSpLocks/>
          </p:cNvCxnSpPr>
          <p:nvPr/>
        </p:nvCxnSpPr>
        <p:spPr>
          <a:xfrm flipH="1">
            <a:off x="5723557" y="454506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BD08A3C-2315-8C4C-9462-3FF3BF78D55B}"/>
              </a:ext>
            </a:extLst>
          </p:cNvPr>
          <p:cNvCxnSpPr>
            <a:cxnSpLocks/>
          </p:cNvCxnSpPr>
          <p:nvPr/>
        </p:nvCxnSpPr>
        <p:spPr>
          <a:xfrm flipH="1">
            <a:off x="9003058" y="2298864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15FC32-DC42-5F4E-A5D5-4C8DAF2BB148}"/>
              </a:ext>
            </a:extLst>
          </p:cNvPr>
          <p:cNvCxnSpPr>
            <a:cxnSpLocks/>
          </p:cNvCxnSpPr>
          <p:nvPr/>
        </p:nvCxnSpPr>
        <p:spPr>
          <a:xfrm flipH="1">
            <a:off x="9003058" y="3302858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355A468-5174-6E45-BD96-8D945685CBE1}"/>
              </a:ext>
            </a:extLst>
          </p:cNvPr>
          <p:cNvCxnSpPr>
            <a:cxnSpLocks/>
          </p:cNvCxnSpPr>
          <p:nvPr/>
        </p:nvCxnSpPr>
        <p:spPr>
          <a:xfrm flipH="1">
            <a:off x="9003058" y="4122186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F1601EB-47CB-0348-A7FE-DE598565C818}"/>
              </a:ext>
            </a:extLst>
          </p:cNvPr>
          <p:cNvSpPr txBox="1"/>
          <p:nvPr/>
        </p:nvSpPr>
        <p:spPr>
          <a:xfrm>
            <a:off x="1448657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Bench work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D8CF4A-9BCA-4842-9E17-180C2F682497}"/>
              </a:ext>
            </a:extLst>
          </p:cNvPr>
          <p:cNvSpPr txBox="1"/>
          <p:nvPr/>
        </p:nvSpPr>
        <p:spPr>
          <a:xfrm>
            <a:off x="4728159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cleanup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E87368-8499-F246-8AAF-0580C8C99699}"/>
              </a:ext>
            </a:extLst>
          </p:cNvPr>
          <p:cNvSpPr txBox="1"/>
          <p:nvPr/>
        </p:nvSpPr>
        <p:spPr>
          <a:xfrm>
            <a:off x="8007660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4044971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Feature Extraction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B0B39B-472B-F74A-BF47-4B55591A0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706165"/>
            <a:ext cx="9544621" cy="40550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Vendor Software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Spot finding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Outlier detection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Measure feature intensity (Cy3 and/or Cy5)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Background Subtraction or Detrending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Commercial microarrays make extensive use of internal control probes</a:t>
            </a:r>
          </a:p>
        </p:txBody>
      </p:sp>
    </p:spTree>
    <p:extLst>
      <p:ext uri="{BB962C8B-B14F-4D97-AF65-F5344CB8AC3E}">
        <p14:creationId xmlns:p14="http://schemas.microsoft.com/office/powerpoint/2010/main" val="2403495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8363093" cy="1268984"/>
          </a:xfrm>
        </p:spPr>
        <p:txBody>
          <a:bodyPr>
            <a:normAutofit/>
          </a:bodyPr>
          <a:lstStyle/>
          <a:p>
            <a:r>
              <a:rPr lang="en-US" sz="3200" dirty="0"/>
              <a:t>Two-Dye Approaches - Normalization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B0B39B-472B-F74A-BF47-4B55591A0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706165"/>
            <a:ext cx="9544621" cy="40550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Human error and imprecision of tools leads to slightly different loading of Cy3 labeled cDNA and the Cy5 labeled cDNA on the microarray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Normalization attempts to factor out this technical variation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Normalize within microarrays (Cy3 versus Cy5 load)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Normalize among microarrays (each microarray will have slightly different loadings)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Lowess</a:t>
            </a:r>
            <a:r>
              <a:rPr lang="en-US" sz="2000" dirty="0"/>
              <a:t> normalization most commonly used (see Flash Update)</a:t>
            </a:r>
          </a:p>
        </p:txBody>
      </p:sp>
    </p:spTree>
    <p:extLst>
      <p:ext uri="{BB962C8B-B14F-4D97-AF65-F5344CB8AC3E}">
        <p14:creationId xmlns:p14="http://schemas.microsoft.com/office/powerpoint/2010/main" val="683394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Feature Extraction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85C7FC-1DD1-3742-AC16-81EC4CC0B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19536" y="1124745"/>
            <a:ext cx="7992888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Vendor Software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Spot finding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Outlier detection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Measure feature intensity (Cy3 and/or Cy5)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Background Subtraction or </a:t>
            </a:r>
            <a:r>
              <a:rPr lang="en-US" sz="2000" dirty="0" err="1"/>
              <a:t>Detrending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Commercial microarrays make extensive use of internal control probes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847528" y="2852936"/>
            <a:ext cx="8568952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Two-Dye Approaches - Normalization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6864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Single Sample Approaches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5F50ED-ECE0-C449-A0D5-FDE190987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Single sample approaches best for high quality microarrays &amp; </a:t>
            </a:r>
            <a:r>
              <a:rPr lang="en-US" dirty="0" err="1"/>
              <a:t>BeadChip</a:t>
            </a:r>
            <a:r>
              <a:rPr lang="en-US" dirty="0"/>
              <a:t> technologies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Each sample is hybridized to its own microarray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You rarely see two-dye approaches anymore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Only uses Cy3 and thus saves money on dye usage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Cy3 is also more stable to laboratory ozone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Avoids difficult statistical properties of fold change estimates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Measurement is the intensity of Cy3 for each sample </a:t>
            </a:r>
            <a:r>
              <a:rPr lang="mr-IN" dirty="0"/>
              <a:t>–</a:t>
            </a:r>
            <a:r>
              <a:rPr lang="en-US" dirty="0"/>
              <a:t> how bright is the green?</a:t>
            </a:r>
          </a:p>
        </p:txBody>
      </p:sp>
      <p:sp>
        <p:nvSpPr>
          <p:cNvPr id="11" name="Text Box 33"/>
          <p:cNvSpPr txBox="1">
            <a:spLocks noChangeArrowheads="1"/>
          </p:cNvSpPr>
          <p:nvPr/>
        </p:nvSpPr>
        <p:spPr bwMode="auto">
          <a:xfrm>
            <a:off x="8372302" y="2102986"/>
            <a:ext cx="1143000" cy="46672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 err="1">
                <a:solidFill>
                  <a:srgbClr val="000000"/>
                </a:solidFill>
              </a:rPr>
              <a:t>BaP</a:t>
            </a:r>
            <a:r>
              <a:rPr lang="en-US" sz="1200" dirty="0">
                <a:solidFill>
                  <a:srgbClr val="000000"/>
                </a:solidFill>
              </a:rPr>
              <a:t> Replicate #1</a:t>
            </a:r>
          </a:p>
        </p:txBody>
      </p:sp>
      <p:sp>
        <p:nvSpPr>
          <p:cNvPr id="12" name="Line 38"/>
          <p:cNvSpPr>
            <a:spLocks noChangeShapeType="1"/>
          </p:cNvSpPr>
          <p:nvPr/>
        </p:nvSpPr>
        <p:spPr bwMode="auto">
          <a:xfrm flipV="1">
            <a:off x="8905702" y="3855585"/>
            <a:ext cx="457200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 Box 56"/>
          <p:cNvSpPr txBox="1">
            <a:spLocks noChangeArrowheads="1"/>
          </p:cNvSpPr>
          <p:nvPr/>
        </p:nvSpPr>
        <p:spPr bwMode="auto">
          <a:xfrm>
            <a:off x="8372302" y="4912861"/>
            <a:ext cx="1143000" cy="46672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rgbClr val="000000"/>
                </a:solidFill>
              </a:rPr>
              <a:t>DMSO Replicate #1</a:t>
            </a:r>
          </a:p>
        </p:txBody>
      </p:sp>
      <p:sp>
        <p:nvSpPr>
          <p:cNvPr id="14" name="Text Box 63"/>
          <p:cNvSpPr txBox="1">
            <a:spLocks noChangeArrowheads="1"/>
          </p:cNvSpPr>
          <p:nvPr/>
        </p:nvSpPr>
        <p:spPr bwMode="auto">
          <a:xfrm>
            <a:off x="8273440" y="4220711"/>
            <a:ext cx="1295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/>
              <a:t>Cy3</a:t>
            </a:r>
          </a:p>
        </p:txBody>
      </p:sp>
      <p:sp>
        <p:nvSpPr>
          <p:cNvPr id="15" name="Text Box 69"/>
          <p:cNvSpPr txBox="1">
            <a:spLocks noChangeArrowheads="1"/>
          </p:cNvSpPr>
          <p:nvPr/>
        </p:nvSpPr>
        <p:spPr bwMode="auto">
          <a:xfrm>
            <a:off x="8062566" y="3550786"/>
            <a:ext cx="685800" cy="2462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 err="1">
                <a:solidFill>
                  <a:srgbClr val="000000"/>
                </a:solidFill>
              </a:rPr>
              <a:t>hyb</a:t>
            </a:r>
            <a:r>
              <a:rPr lang="en-US" sz="1000" i="1" dirty="0">
                <a:solidFill>
                  <a:srgbClr val="000000"/>
                </a:solidFill>
              </a:rPr>
              <a:t> #1</a:t>
            </a:r>
          </a:p>
        </p:txBody>
      </p:sp>
      <p:sp>
        <p:nvSpPr>
          <p:cNvPr id="16" name="Line 83"/>
          <p:cNvSpPr>
            <a:spLocks noChangeShapeType="1"/>
          </p:cNvSpPr>
          <p:nvPr/>
        </p:nvSpPr>
        <p:spPr bwMode="auto">
          <a:xfrm flipH="1">
            <a:off x="8372302" y="2636385"/>
            <a:ext cx="5334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 Box 69"/>
          <p:cNvSpPr txBox="1">
            <a:spLocks noChangeArrowheads="1"/>
          </p:cNvSpPr>
          <p:nvPr/>
        </p:nvSpPr>
        <p:spPr bwMode="auto">
          <a:xfrm>
            <a:off x="9076268" y="3550786"/>
            <a:ext cx="685800" cy="2462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 err="1">
                <a:solidFill>
                  <a:srgbClr val="000000"/>
                </a:solidFill>
              </a:rPr>
              <a:t>hyb</a:t>
            </a:r>
            <a:r>
              <a:rPr lang="en-US" sz="1000" i="1" dirty="0">
                <a:solidFill>
                  <a:srgbClr val="000000"/>
                </a:solidFill>
              </a:rPr>
              <a:t> #2</a:t>
            </a:r>
          </a:p>
        </p:txBody>
      </p:sp>
      <p:sp>
        <p:nvSpPr>
          <p:cNvPr id="18" name="Text Box 68"/>
          <p:cNvSpPr txBox="1">
            <a:spLocks noChangeArrowheads="1"/>
          </p:cNvSpPr>
          <p:nvPr/>
        </p:nvSpPr>
        <p:spPr bwMode="auto">
          <a:xfrm>
            <a:off x="8208241" y="2941186"/>
            <a:ext cx="1295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/>
              <a:t>Cy3</a:t>
            </a:r>
          </a:p>
        </p:txBody>
      </p:sp>
      <p:pic>
        <p:nvPicPr>
          <p:cNvPr id="19" name="Picture 18" descr="Female_VEN_H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378" y="1892023"/>
            <a:ext cx="958175" cy="1714713"/>
          </a:xfrm>
          <a:prstGeom prst="rect">
            <a:avLst/>
          </a:prstGeom>
        </p:spPr>
      </p:pic>
      <p:pic>
        <p:nvPicPr>
          <p:cNvPr id="20" name="Picture 19" descr="Female_VEN_H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10121378" y="3759136"/>
            <a:ext cx="958175" cy="171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6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Gene Expression Analysis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D910F7-74D3-C341-BFD1-F4FC028C5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715784"/>
            <a:ext cx="9462428" cy="4045444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Gene Expression Analysis used primarily for two purposes: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 dirty="0"/>
              <a:t>Determine genetic underpinnings of observed phenotype – experimental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Annotation of genomes – development of gene models (intron/exon)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complete set of messenger RNAs in a cell is called the “Transcriptome”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Transcriptomes are dynamic while genomes are static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the transcriptome will vary among cells, organs, life-stages, over time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many transcriptome libraries are needed for a full sampling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cell sorting technologies + NGS = single cell transcriptomics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Transcriptome analysis is both genomic and statistical in methodology</a:t>
            </a:r>
          </a:p>
        </p:txBody>
      </p:sp>
    </p:spTree>
    <p:extLst>
      <p:ext uri="{BB962C8B-B14F-4D97-AF65-F5344CB8AC3E}">
        <p14:creationId xmlns:p14="http://schemas.microsoft.com/office/powerpoint/2010/main" val="8631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Normalization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FC06CA-A1F6-DE44-A16D-419E477EF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500660"/>
            <a:ext cx="4510284" cy="4260568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Each sample is hybridized to its own microarray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Dye normalization is needed to factor out microarray loading error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Non-linear scaling method based on rank invariant probes (see lab)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Result is reliable estimates of relative transcript abundance not fold change estimates</a:t>
            </a:r>
          </a:p>
        </p:txBody>
      </p:sp>
      <p:sp>
        <p:nvSpPr>
          <p:cNvPr id="22" name="Text Box 33"/>
          <p:cNvSpPr txBox="1">
            <a:spLocks noChangeArrowheads="1"/>
          </p:cNvSpPr>
          <p:nvPr/>
        </p:nvSpPr>
        <p:spPr bwMode="auto">
          <a:xfrm>
            <a:off x="5458544" y="1484785"/>
            <a:ext cx="11430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 err="1">
                <a:solidFill>
                  <a:srgbClr val="000000"/>
                </a:solidFill>
              </a:rPr>
              <a:t>BaP</a:t>
            </a:r>
            <a:r>
              <a:rPr lang="en-US" sz="1200" dirty="0">
                <a:solidFill>
                  <a:srgbClr val="000000"/>
                </a:solidFill>
              </a:rPr>
              <a:t> Replicate #1</a:t>
            </a:r>
          </a:p>
        </p:txBody>
      </p:sp>
      <p:sp>
        <p:nvSpPr>
          <p:cNvPr id="23" name="Line 38"/>
          <p:cNvSpPr>
            <a:spLocks noChangeShapeType="1"/>
          </p:cNvSpPr>
          <p:nvPr/>
        </p:nvSpPr>
        <p:spPr bwMode="auto">
          <a:xfrm flipV="1">
            <a:off x="6030044" y="3770784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Box 53"/>
          <p:cNvSpPr txBox="1">
            <a:spLocks noChangeArrowheads="1"/>
          </p:cNvSpPr>
          <p:nvPr/>
        </p:nvSpPr>
        <p:spPr bwMode="auto">
          <a:xfrm>
            <a:off x="7287344" y="1484785"/>
            <a:ext cx="11430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olidFill>
                  <a:srgbClr val="000000"/>
                </a:solidFill>
              </a:rPr>
              <a:t>BaP Replicate #2</a:t>
            </a:r>
          </a:p>
        </p:txBody>
      </p:sp>
      <p:sp>
        <p:nvSpPr>
          <p:cNvPr id="25" name="Text Box 54"/>
          <p:cNvSpPr txBox="1">
            <a:spLocks noChangeArrowheads="1"/>
          </p:cNvSpPr>
          <p:nvPr/>
        </p:nvSpPr>
        <p:spPr bwMode="auto">
          <a:xfrm>
            <a:off x="9192344" y="1484785"/>
            <a:ext cx="11430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olidFill>
                  <a:srgbClr val="000000"/>
                </a:solidFill>
              </a:rPr>
              <a:t>BaP Replicate #3</a:t>
            </a:r>
          </a:p>
        </p:txBody>
      </p:sp>
      <p:sp>
        <p:nvSpPr>
          <p:cNvPr id="26" name="Text Box 56"/>
          <p:cNvSpPr txBox="1">
            <a:spLocks noChangeArrowheads="1"/>
          </p:cNvSpPr>
          <p:nvPr/>
        </p:nvSpPr>
        <p:spPr bwMode="auto">
          <a:xfrm>
            <a:off x="5458544" y="4294660"/>
            <a:ext cx="11430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olidFill>
                  <a:srgbClr val="000000"/>
                </a:solidFill>
              </a:rPr>
              <a:t>DMSO Replicate #1</a:t>
            </a:r>
          </a:p>
        </p:txBody>
      </p:sp>
      <p:sp>
        <p:nvSpPr>
          <p:cNvPr id="27" name="Text Box 57"/>
          <p:cNvSpPr txBox="1">
            <a:spLocks noChangeArrowheads="1"/>
          </p:cNvSpPr>
          <p:nvPr/>
        </p:nvSpPr>
        <p:spPr bwMode="auto">
          <a:xfrm>
            <a:off x="7287344" y="4294660"/>
            <a:ext cx="11430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olidFill>
                  <a:srgbClr val="000000"/>
                </a:solidFill>
              </a:rPr>
              <a:t>DMSO Replicate #2</a:t>
            </a:r>
          </a:p>
        </p:txBody>
      </p:sp>
      <p:sp>
        <p:nvSpPr>
          <p:cNvPr id="28" name="Text Box 58"/>
          <p:cNvSpPr txBox="1">
            <a:spLocks noChangeArrowheads="1"/>
          </p:cNvSpPr>
          <p:nvPr/>
        </p:nvSpPr>
        <p:spPr bwMode="auto">
          <a:xfrm>
            <a:off x="9192344" y="4294660"/>
            <a:ext cx="11430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olidFill>
                  <a:srgbClr val="000000"/>
                </a:solidFill>
              </a:rPr>
              <a:t>DMSO Replicate #3</a:t>
            </a:r>
          </a:p>
        </p:txBody>
      </p:sp>
      <p:sp>
        <p:nvSpPr>
          <p:cNvPr id="29" name="Text Box 63"/>
          <p:cNvSpPr txBox="1">
            <a:spLocks noChangeArrowheads="1"/>
          </p:cNvSpPr>
          <p:nvPr/>
        </p:nvSpPr>
        <p:spPr bwMode="auto">
          <a:xfrm>
            <a:off x="5382344" y="4745510"/>
            <a:ext cx="1295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/>
              <a:t>Cy3 labeled  </a:t>
            </a:r>
            <a:r>
              <a:rPr lang="en-US" sz="1000" i="1" dirty="0" err="1"/>
              <a:t>cRNA</a:t>
            </a:r>
            <a:endParaRPr lang="en-US" sz="1000" i="1" dirty="0"/>
          </a:p>
        </p:txBody>
      </p:sp>
      <p:sp>
        <p:nvSpPr>
          <p:cNvPr id="30" name="Text Box 64"/>
          <p:cNvSpPr txBox="1">
            <a:spLocks noChangeArrowheads="1"/>
          </p:cNvSpPr>
          <p:nvPr/>
        </p:nvSpPr>
        <p:spPr bwMode="auto">
          <a:xfrm>
            <a:off x="7211144" y="4761385"/>
            <a:ext cx="1295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/>
              <a:t>Cy3 labeled  </a:t>
            </a:r>
            <a:r>
              <a:rPr lang="en-US" sz="1000" i="1" dirty="0" err="1"/>
              <a:t>cRNA</a:t>
            </a:r>
            <a:endParaRPr lang="en-US" sz="1000" i="1" dirty="0"/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9116144" y="4761385"/>
            <a:ext cx="1295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/>
              <a:t>Cy3 labeled  </a:t>
            </a:r>
            <a:r>
              <a:rPr lang="en-US" sz="1000" i="1" dirty="0" err="1"/>
              <a:t>cRNA</a:t>
            </a:r>
            <a:endParaRPr lang="en-US" sz="1000" i="1" dirty="0"/>
          </a:p>
        </p:txBody>
      </p:sp>
      <p:sp>
        <p:nvSpPr>
          <p:cNvPr id="32" name="Text Box 66"/>
          <p:cNvSpPr txBox="1">
            <a:spLocks noChangeArrowheads="1"/>
          </p:cNvSpPr>
          <p:nvPr/>
        </p:nvSpPr>
        <p:spPr bwMode="auto">
          <a:xfrm>
            <a:off x="9116144" y="1256185"/>
            <a:ext cx="1295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/>
              <a:t>Cy3 labeled  </a:t>
            </a:r>
            <a:r>
              <a:rPr lang="en-US" sz="1000" i="1" dirty="0" err="1"/>
              <a:t>cRNA</a:t>
            </a:r>
            <a:endParaRPr lang="en-US" sz="1000" i="1" dirty="0"/>
          </a:p>
        </p:txBody>
      </p:sp>
      <p:sp>
        <p:nvSpPr>
          <p:cNvPr id="33" name="Text Box 67"/>
          <p:cNvSpPr txBox="1">
            <a:spLocks noChangeArrowheads="1"/>
          </p:cNvSpPr>
          <p:nvPr/>
        </p:nvSpPr>
        <p:spPr bwMode="auto">
          <a:xfrm>
            <a:off x="7211144" y="1256185"/>
            <a:ext cx="1295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/>
              <a:t>Cy3 labeled  </a:t>
            </a:r>
            <a:r>
              <a:rPr lang="en-US" sz="1000" i="1" dirty="0" err="1"/>
              <a:t>cRNA</a:t>
            </a:r>
            <a:endParaRPr lang="en-US" sz="1000" i="1" dirty="0"/>
          </a:p>
        </p:txBody>
      </p:sp>
      <p:sp>
        <p:nvSpPr>
          <p:cNvPr id="34" name="Text Box 68"/>
          <p:cNvSpPr txBox="1">
            <a:spLocks noChangeArrowheads="1"/>
          </p:cNvSpPr>
          <p:nvPr/>
        </p:nvSpPr>
        <p:spPr bwMode="auto">
          <a:xfrm>
            <a:off x="5382344" y="1256185"/>
            <a:ext cx="1295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/>
              <a:t>Cy3 labeled  </a:t>
            </a:r>
            <a:r>
              <a:rPr lang="en-US" sz="1000" i="1" dirty="0" err="1"/>
              <a:t>cRNA</a:t>
            </a:r>
            <a:endParaRPr lang="en-US" sz="1000" i="1" dirty="0"/>
          </a:p>
        </p:txBody>
      </p:sp>
      <p:sp>
        <p:nvSpPr>
          <p:cNvPr id="35" name="Text Box 69"/>
          <p:cNvSpPr txBox="1">
            <a:spLocks noChangeArrowheads="1"/>
          </p:cNvSpPr>
          <p:nvPr/>
        </p:nvSpPr>
        <p:spPr bwMode="auto">
          <a:xfrm>
            <a:off x="5458544" y="3389784"/>
            <a:ext cx="1143000" cy="25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hybridization #4</a:t>
            </a:r>
          </a:p>
        </p:txBody>
      </p:sp>
      <p:sp>
        <p:nvSpPr>
          <p:cNvPr id="36" name="Text Box 70"/>
          <p:cNvSpPr txBox="1">
            <a:spLocks noChangeArrowheads="1"/>
          </p:cNvSpPr>
          <p:nvPr/>
        </p:nvSpPr>
        <p:spPr bwMode="auto">
          <a:xfrm>
            <a:off x="7287344" y="3389784"/>
            <a:ext cx="1143000" cy="25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>
                <a:solidFill>
                  <a:srgbClr val="000000"/>
                </a:solidFill>
              </a:rPr>
              <a:t>hybridization #2</a:t>
            </a:r>
          </a:p>
        </p:txBody>
      </p:sp>
      <p:sp>
        <p:nvSpPr>
          <p:cNvPr id="37" name="Text Box 71"/>
          <p:cNvSpPr txBox="1">
            <a:spLocks noChangeArrowheads="1"/>
          </p:cNvSpPr>
          <p:nvPr/>
        </p:nvSpPr>
        <p:spPr bwMode="auto">
          <a:xfrm>
            <a:off x="9192344" y="3389784"/>
            <a:ext cx="1143000" cy="25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>
                <a:solidFill>
                  <a:srgbClr val="000000"/>
                </a:solidFill>
              </a:rPr>
              <a:t>hybridization #3</a:t>
            </a:r>
          </a:p>
        </p:txBody>
      </p:sp>
      <p:sp>
        <p:nvSpPr>
          <p:cNvPr id="38" name="Text Box 72"/>
          <p:cNvSpPr txBox="1">
            <a:spLocks noChangeArrowheads="1"/>
          </p:cNvSpPr>
          <p:nvPr/>
        </p:nvSpPr>
        <p:spPr bwMode="auto">
          <a:xfrm>
            <a:off x="9192344" y="2399184"/>
            <a:ext cx="1143000" cy="25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>
                <a:solidFill>
                  <a:srgbClr val="000000"/>
                </a:solidFill>
              </a:rPr>
              <a:t>hybridization #6</a:t>
            </a:r>
          </a:p>
        </p:txBody>
      </p:sp>
      <p:sp>
        <p:nvSpPr>
          <p:cNvPr id="39" name="Text Box 73"/>
          <p:cNvSpPr txBox="1">
            <a:spLocks noChangeArrowheads="1"/>
          </p:cNvSpPr>
          <p:nvPr/>
        </p:nvSpPr>
        <p:spPr bwMode="auto">
          <a:xfrm>
            <a:off x="7287344" y="2399184"/>
            <a:ext cx="1143000" cy="25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>
                <a:solidFill>
                  <a:srgbClr val="000000"/>
                </a:solidFill>
              </a:rPr>
              <a:t>hybridization #5</a:t>
            </a:r>
          </a:p>
        </p:txBody>
      </p:sp>
      <p:sp>
        <p:nvSpPr>
          <p:cNvPr id="40" name="Text Box 74"/>
          <p:cNvSpPr txBox="1">
            <a:spLocks noChangeArrowheads="1"/>
          </p:cNvSpPr>
          <p:nvPr/>
        </p:nvSpPr>
        <p:spPr bwMode="auto">
          <a:xfrm>
            <a:off x="5458544" y="2399184"/>
            <a:ext cx="1143000" cy="25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hybridization #1</a:t>
            </a:r>
          </a:p>
        </p:txBody>
      </p:sp>
      <p:sp>
        <p:nvSpPr>
          <p:cNvPr id="41" name="Line 80"/>
          <p:cNvSpPr>
            <a:spLocks noChangeShapeType="1"/>
          </p:cNvSpPr>
          <p:nvPr/>
        </p:nvSpPr>
        <p:spPr bwMode="auto">
          <a:xfrm flipV="1">
            <a:off x="9763844" y="3770784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82"/>
          <p:cNvSpPr>
            <a:spLocks noChangeShapeType="1"/>
          </p:cNvSpPr>
          <p:nvPr/>
        </p:nvSpPr>
        <p:spPr bwMode="auto">
          <a:xfrm>
            <a:off x="9763844" y="2018184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83"/>
          <p:cNvSpPr>
            <a:spLocks noChangeShapeType="1"/>
          </p:cNvSpPr>
          <p:nvPr/>
        </p:nvSpPr>
        <p:spPr bwMode="auto">
          <a:xfrm>
            <a:off x="6030044" y="2018184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82">
            <a:extLst>
              <a:ext uri="{FF2B5EF4-FFF2-40B4-BE49-F238E27FC236}">
                <a16:creationId xmlns:a16="http://schemas.microsoft.com/office/drawing/2014/main" id="{3B5C5463-A7F4-8C44-A9BF-2A0B6FB43D8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8844" y="2039874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80">
            <a:extLst>
              <a:ext uri="{FF2B5EF4-FFF2-40B4-BE49-F238E27FC236}">
                <a16:creationId xmlns:a16="http://schemas.microsoft.com/office/drawing/2014/main" id="{9E391353-050A-1C48-B25C-50A8313584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58844" y="3770784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50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Normalization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F96BC-6C48-C145-BB99-DD3ECA59C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583214"/>
            <a:ext cx="5432422" cy="4178014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Each sample is hybridized to its own microarray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Dye normalization is needed to factor out microarray loading error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Non-linear scaling method based on rank invariant probes (see lab)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Result is reliable estimates of relative transcript abundance not fold change estimates</a:t>
            </a:r>
          </a:p>
        </p:txBody>
      </p:sp>
      <p:pic>
        <p:nvPicPr>
          <p:cNvPr id="2" name="Picture 1" descr="tBHQ-Rep3.rankinvarian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345" y="559843"/>
            <a:ext cx="4427984" cy="44279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090345" y="4952332"/>
            <a:ext cx="4536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Cy3 intensity between two samples. Putative housekeeping genes in red </a:t>
            </a:r>
            <a:r>
              <a:rPr lang="mr-IN" sz="1400" dirty="0"/>
              <a:t>–</a:t>
            </a:r>
            <a:r>
              <a:rPr lang="en-US" sz="1400" dirty="0"/>
              <a:t> expected to be in equal abundance in both samples. Non-linear normalization needed based on plot above.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74905" y="4258673"/>
            <a:ext cx="106792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microarray #1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6816780" y="2647099"/>
            <a:ext cx="109677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microarray #2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098457" y="919883"/>
            <a:ext cx="2232248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175901" y="586265"/>
            <a:ext cx="1327608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pre-normalization</a:t>
            </a:r>
          </a:p>
        </p:txBody>
      </p:sp>
    </p:spTree>
    <p:extLst>
      <p:ext uri="{BB962C8B-B14F-4D97-AF65-F5344CB8AC3E}">
        <p14:creationId xmlns:p14="http://schemas.microsoft.com/office/powerpoint/2010/main" val="354080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BHQ-Rep3.rankinvariantnorm.jpg">
            <a:extLst>
              <a:ext uri="{FF2B5EF4-FFF2-40B4-BE49-F238E27FC236}">
                <a16:creationId xmlns:a16="http://schemas.microsoft.com/office/drawing/2014/main" id="{281F5018-009A-6248-BB2F-1904B6046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278" y="565410"/>
            <a:ext cx="4425181" cy="4425181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Normalization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F96BC-6C48-C145-BB99-DD3ECA59C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583214"/>
            <a:ext cx="5432422" cy="4178014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Each sample is hybridized to its own microarray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Dye normalization is needed to factor out microarray loading error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Non-linear scaling method based on rank invariant probes (see lab)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Result is reliable estimates of relative transcript abundance not fold change estimates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90345" y="4952332"/>
            <a:ext cx="4536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Cy3 intensity between two samples. Putative housekeeping genes in red </a:t>
            </a:r>
            <a:r>
              <a:rPr lang="mr-IN" sz="1400" dirty="0"/>
              <a:t>–</a:t>
            </a:r>
            <a:r>
              <a:rPr lang="en-US" sz="1400" dirty="0"/>
              <a:t> expected to be in equal abundance in both samples. Non-linear normalization needed based on plot above.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74905" y="4258673"/>
            <a:ext cx="106792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microarray #1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6816780" y="2647099"/>
            <a:ext cx="109677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microarray #2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098457" y="919883"/>
            <a:ext cx="2232248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75901" y="586265"/>
            <a:ext cx="1327608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pre-normalization</a:t>
            </a:r>
          </a:p>
        </p:txBody>
      </p:sp>
    </p:spTree>
    <p:extLst>
      <p:ext uri="{BB962C8B-B14F-4D97-AF65-F5344CB8AC3E}">
        <p14:creationId xmlns:p14="http://schemas.microsoft.com/office/powerpoint/2010/main" val="1609240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11853" y="1950579"/>
            <a:ext cx="1277068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RNA extraction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6562" y="2871276"/>
            <a:ext cx="1227650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0000"/>
                </a:solidFill>
              </a:rPr>
              <a:t>cDNA</a:t>
            </a:r>
            <a:r>
              <a:rPr lang="en-US" sz="1200" dirty="0">
                <a:solidFill>
                  <a:srgbClr val="000000"/>
                </a:solidFill>
              </a:rPr>
              <a:t> synthesis and Cy3/5 labeling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04256" y="4161306"/>
            <a:ext cx="1292262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Hybridize to Microarray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04256" y="5266668"/>
            <a:ext cx="1292262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Dry &amp; Scan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2444055" y="2380504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p0066_fig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369" y="688713"/>
            <a:ext cx="1047040" cy="104105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16064" y="1858246"/>
            <a:ext cx="122765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Feature Extraction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16064" y="3055942"/>
            <a:ext cx="1227650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Normalization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16064" y="4068972"/>
            <a:ext cx="1227650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Data Filtering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18549" y="5082002"/>
            <a:ext cx="1422681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Data Transformations &amp; Adjustments</a:t>
            </a:r>
          </a:p>
        </p:txBody>
      </p:sp>
      <p:pic>
        <p:nvPicPr>
          <p:cNvPr id="38" name="Picture 37" descr="reviewfi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870" y="699048"/>
            <a:ext cx="1047040" cy="90743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395565" y="1734958"/>
            <a:ext cx="122765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Statistical Tests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95565" y="2738952"/>
            <a:ext cx="122765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Post-hoc Tests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95565" y="3742946"/>
            <a:ext cx="1227650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Visualization</a:t>
            </a:r>
          </a:p>
        </p:txBody>
      </p:sp>
      <p:pic>
        <p:nvPicPr>
          <p:cNvPr id="47" name="Picture 46" descr="heatmap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165" y="4562273"/>
            <a:ext cx="1102451" cy="143921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CCE875-913B-EF4F-B2FD-157C9904321C}"/>
              </a:ext>
            </a:extLst>
          </p:cNvPr>
          <p:cNvCxnSpPr>
            <a:cxnSpLocks/>
          </p:cNvCxnSpPr>
          <p:nvPr/>
        </p:nvCxnSpPr>
        <p:spPr>
          <a:xfrm flipH="1">
            <a:off x="5723557" y="251900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E2D2B3-6C3F-A74D-98C1-B88FDBCB1F56}"/>
              </a:ext>
            </a:extLst>
          </p:cNvPr>
          <p:cNvCxnSpPr>
            <a:cxnSpLocks/>
          </p:cNvCxnSpPr>
          <p:nvPr/>
        </p:nvCxnSpPr>
        <p:spPr>
          <a:xfrm flipH="1">
            <a:off x="2444055" y="367053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95A2C8F-01C8-A44F-A140-A90F3B1DC723}"/>
              </a:ext>
            </a:extLst>
          </p:cNvPr>
          <p:cNvCxnSpPr>
            <a:cxnSpLocks/>
          </p:cNvCxnSpPr>
          <p:nvPr/>
        </p:nvCxnSpPr>
        <p:spPr>
          <a:xfrm flipH="1">
            <a:off x="2444055" y="4775896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6236CE4-9864-174E-84D0-0B6CA842F406}"/>
              </a:ext>
            </a:extLst>
          </p:cNvPr>
          <p:cNvCxnSpPr>
            <a:cxnSpLocks/>
          </p:cNvCxnSpPr>
          <p:nvPr/>
        </p:nvCxnSpPr>
        <p:spPr>
          <a:xfrm flipH="1">
            <a:off x="5723557" y="353203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44AE20-27A9-B24C-B5A3-C633AA3A3CF3}"/>
              </a:ext>
            </a:extLst>
          </p:cNvPr>
          <p:cNvCxnSpPr>
            <a:cxnSpLocks/>
          </p:cNvCxnSpPr>
          <p:nvPr/>
        </p:nvCxnSpPr>
        <p:spPr>
          <a:xfrm flipH="1">
            <a:off x="5723557" y="454506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BD08A3C-2315-8C4C-9462-3FF3BF78D55B}"/>
              </a:ext>
            </a:extLst>
          </p:cNvPr>
          <p:cNvCxnSpPr>
            <a:cxnSpLocks/>
          </p:cNvCxnSpPr>
          <p:nvPr/>
        </p:nvCxnSpPr>
        <p:spPr>
          <a:xfrm flipH="1">
            <a:off x="9003058" y="2298864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15FC32-DC42-5F4E-A5D5-4C8DAF2BB148}"/>
              </a:ext>
            </a:extLst>
          </p:cNvPr>
          <p:cNvCxnSpPr>
            <a:cxnSpLocks/>
          </p:cNvCxnSpPr>
          <p:nvPr/>
        </p:nvCxnSpPr>
        <p:spPr>
          <a:xfrm flipH="1">
            <a:off x="9003058" y="3302858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355A468-5174-6E45-BD96-8D945685CBE1}"/>
              </a:ext>
            </a:extLst>
          </p:cNvPr>
          <p:cNvCxnSpPr>
            <a:cxnSpLocks/>
          </p:cNvCxnSpPr>
          <p:nvPr/>
        </p:nvCxnSpPr>
        <p:spPr>
          <a:xfrm flipH="1">
            <a:off x="9003058" y="4122186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F1601EB-47CB-0348-A7FE-DE598565C818}"/>
              </a:ext>
            </a:extLst>
          </p:cNvPr>
          <p:cNvSpPr txBox="1"/>
          <p:nvPr/>
        </p:nvSpPr>
        <p:spPr>
          <a:xfrm>
            <a:off x="1448657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Bench work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D8CF4A-9BCA-4842-9E17-180C2F682497}"/>
              </a:ext>
            </a:extLst>
          </p:cNvPr>
          <p:cNvSpPr txBox="1"/>
          <p:nvPr/>
        </p:nvSpPr>
        <p:spPr>
          <a:xfrm>
            <a:off x="4728159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cleanup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E87368-8499-F246-8AAF-0580C8C99699}"/>
              </a:ext>
            </a:extLst>
          </p:cNvPr>
          <p:cNvSpPr txBox="1"/>
          <p:nvPr/>
        </p:nvSpPr>
        <p:spPr>
          <a:xfrm>
            <a:off x="8007660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4247122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Filtering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B6A603-89B1-AA48-9826-39E0C94C8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Saturated probes </a:t>
            </a:r>
            <a:r>
              <a:rPr lang="mr-IN" sz="2000" dirty="0"/>
              <a:t>–</a:t>
            </a:r>
            <a:r>
              <a:rPr lang="en-US" sz="2000" dirty="0"/>
              <a:t> Cy3 signal at it’s maximum </a:t>
            </a:r>
            <a:r>
              <a:rPr lang="mr-IN" sz="2000" dirty="0"/>
              <a:t>–</a:t>
            </a:r>
            <a:r>
              <a:rPr lang="en-US" sz="2000" dirty="0"/>
              <a:t> all probes hybridized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Probes not above background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within 2.6 x standard error of background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Non-uniform probes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Poorly replicated probes</a:t>
            </a:r>
          </a:p>
        </p:txBody>
      </p:sp>
    </p:spTree>
    <p:extLst>
      <p:ext uri="{BB962C8B-B14F-4D97-AF65-F5344CB8AC3E}">
        <p14:creationId xmlns:p14="http://schemas.microsoft.com/office/powerpoint/2010/main" val="855213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11853" y="1950579"/>
            <a:ext cx="1277068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RNA extraction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6562" y="2871276"/>
            <a:ext cx="1227650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0000"/>
                </a:solidFill>
              </a:rPr>
              <a:t>cDNA</a:t>
            </a:r>
            <a:r>
              <a:rPr lang="en-US" sz="1200" dirty="0">
                <a:solidFill>
                  <a:srgbClr val="000000"/>
                </a:solidFill>
              </a:rPr>
              <a:t> synthesis and Cy3/5 labeling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04256" y="4161306"/>
            <a:ext cx="1292262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Hybridize to Microarray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04256" y="5266668"/>
            <a:ext cx="1292262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Dry &amp; Scan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2444055" y="2380504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p0066_fig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369" y="688713"/>
            <a:ext cx="1047040" cy="104105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16064" y="1858246"/>
            <a:ext cx="122765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Feature Extraction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16064" y="3055942"/>
            <a:ext cx="1227650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Normalization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16064" y="4068972"/>
            <a:ext cx="1227650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Data Filtering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18549" y="5082002"/>
            <a:ext cx="1422681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Data Transformations &amp; Adjustments</a:t>
            </a:r>
          </a:p>
        </p:txBody>
      </p:sp>
      <p:pic>
        <p:nvPicPr>
          <p:cNvPr id="38" name="Picture 37" descr="reviewfi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870" y="699048"/>
            <a:ext cx="1047040" cy="90743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395565" y="1734958"/>
            <a:ext cx="122765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Statistical Tests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95565" y="2738952"/>
            <a:ext cx="122765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Post-hoc Tests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95565" y="3742946"/>
            <a:ext cx="1227650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Visualization</a:t>
            </a:r>
          </a:p>
        </p:txBody>
      </p:sp>
      <p:pic>
        <p:nvPicPr>
          <p:cNvPr id="47" name="Picture 46" descr="heatmap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165" y="4562273"/>
            <a:ext cx="1102451" cy="143921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CCE875-913B-EF4F-B2FD-157C9904321C}"/>
              </a:ext>
            </a:extLst>
          </p:cNvPr>
          <p:cNvCxnSpPr>
            <a:cxnSpLocks/>
          </p:cNvCxnSpPr>
          <p:nvPr/>
        </p:nvCxnSpPr>
        <p:spPr>
          <a:xfrm flipH="1">
            <a:off x="5723557" y="251900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E2D2B3-6C3F-A74D-98C1-B88FDBCB1F56}"/>
              </a:ext>
            </a:extLst>
          </p:cNvPr>
          <p:cNvCxnSpPr>
            <a:cxnSpLocks/>
          </p:cNvCxnSpPr>
          <p:nvPr/>
        </p:nvCxnSpPr>
        <p:spPr>
          <a:xfrm flipH="1">
            <a:off x="2444055" y="367053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95A2C8F-01C8-A44F-A140-A90F3B1DC723}"/>
              </a:ext>
            </a:extLst>
          </p:cNvPr>
          <p:cNvCxnSpPr>
            <a:cxnSpLocks/>
          </p:cNvCxnSpPr>
          <p:nvPr/>
        </p:nvCxnSpPr>
        <p:spPr>
          <a:xfrm flipH="1">
            <a:off x="2444055" y="4775896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6236CE4-9864-174E-84D0-0B6CA842F406}"/>
              </a:ext>
            </a:extLst>
          </p:cNvPr>
          <p:cNvCxnSpPr>
            <a:cxnSpLocks/>
          </p:cNvCxnSpPr>
          <p:nvPr/>
        </p:nvCxnSpPr>
        <p:spPr>
          <a:xfrm flipH="1">
            <a:off x="5723557" y="353203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44AE20-27A9-B24C-B5A3-C633AA3A3CF3}"/>
              </a:ext>
            </a:extLst>
          </p:cNvPr>
          <p:cNvCxnSpPr>
            <a:cxnSpLocks/>
          </p:cNvCxnSpPr>
          <p:nvPr/>
        </p:nvCxnSpPr>
        <p:spPr>
          <a:xfrm flipH="1">
            <a:off x="5723557" y="454506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BD08A3C-2315-8C4C-9462-3FF3BF78D55B}"/>
              </a:ext>
            </a:extLst>
          </p:cNvPr>
          <p:cNvCxnSpPr>
            <a:cxnSpLocks/>
          </p:cNvCxnSpPr>
          <p:nvPr/>
        </p:nvCxnSpPr>
        <p:spPr>
          <a:xfrm flipH="1">
            <a:off x="9003058" y="2298864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15FC32-DC42-5F4E-A5D5-4C8DAF2BB148}"/>
              </a:ext>
            </a:extLst>
          </p:cNvPr>
          <p:cNvCxnSpPr>
            <a:cxnSpLocks/>
          </p:cNvCxnSpPr>
          <p:nvPr/>
        </p:nvCxnSpPr>
        <p:spPr>
          <a:xfrm flipH="1">
            <a:off x="9003058" y="3302858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355A468-5174-6E45-BD96-8D945685CBE1}"/>
              </a:ext>
            </a:extLst>
          </p:cNvPr>
          <p:cNvCxnSpPr>
            <a:cxnSpLocks/>
          </p:cNvCxnSpPr>
          <p:nvPr/>
        </p:nvCxnSpPr>
        <p:spPr>
          <a:xfrm flipH="1">
            <a:off x="9003058" y="4122186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F1601EB-47CB-0348-A7FE-DE598565C818}"/>
              </a:ext>
            </a:extLst>
          </p:cNvPr>
          <p:cNvSpPr txBox="1"/>
          <p:nvPr/>
        </p:nvSpPr>
        <p:spPr>
          <a:xfrm>
            <a:off x="1448657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Bench work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D8CF4A-9BCA-4842-9E17-180C2F682497}"/>
              </a:ext>
            </a:extLst>
          </p:cNvPr>
          <p:cNvSpPr txBox="1"/>
          <p:nvPr/>
        </p:nvSpPr>
        <p:spPr>
          <a:xfrm>
            <a:off x="4728159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cleanup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E87368-8499-F246-8AAF-0580C8C99699}"/>
              </a:ext>
            </a:extLst>
          </p:cNvPr>
          <p:cNvSpPr txBox="1"/>
          <p:nvPr/>
        </p:nvSpPr>
        <p:spPr>
          <a:xfrm>
            <a:off x="8007660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501179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Experimental Design</a:t>
            </a:r>
          </a:p>
        </p:txBody>
      </p:sp>
      <p:sp>
        <p:nvSpPr>
          <p:cNvPr id="47" name="Text Box 33"/>
          <p:cNvSpPr txBox="1">
            <a:spLocks noChangeArrowheads="1"/>
          </p:cNvSpPr>
          <p:nvPr/>
        </p:nvSpPr>
        <p:spPr bwMode="auto">
          <a:xfrm>
            <a:off x="1825752" y="1515472"/>
            <a:ext cx="1143000" cy="4667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 err="1">
                <a:solidFill>
                  <a:srgbClr val="000000"/>
                </a:solidFill>
              </a:rPr>
              <a:t>BaP</a:t>
            </a:r>
            <a:r>
              <a:rPr lang="en-US" sz="1200" dirty="0">
                <a:solidFill>
                  <a:srgbClr val="000000"/>
                </a:solidFill>
              </a:rPr>
              <a:t> Replicate #1</a:t>
            </a:r>
          </a:p>
        </p:txBody>
      </p:sp>
      <p:sp>
        <p:nvSpPr>
          <p:cNvPr id="48" name="Text Box 53"/>
          <p:cNvSpPr txBox="1">
            <a:spLocks noChangeArrowheads="1"/>
          </p:cNvSpPr>
          <p:nvPr/>
        </p:nvSpPr>
        <p:spPr bwMode="auto">
          <a:xfrm>
            <a:off x="1825752" y="2201272"/>
            <a:ext cx="1143000" cy="4667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olidFill>
                  <a:srgbClr val="000000"/>
                </a:solidFill>
              </a:rPr>
              <a:t>BaP Replicate #2</a:t>
            </a:r>
          </a:p>
        </p:txBody>
      </p:sp>
      <p:sp>
        <p:nvSpPr>
          <p:cNvPr id="49" name="Text Box 54"/>
          <p:cNvSpPr txBox="1">
            <a:spLocks noChangeArrowheads="1"/>
          </p:cNvSpPr>
          <p:nvPr/>
        </p:nvSpPr>
        <p:spPr bwMode="auto">
          <a:xfrm>
            <a:off x="1825752" y="2896597"/>
            <a:ext cx="1143000" cy="4667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olidFill>
                  <a:srgbClr val="000000"/>
                </a:solidFill>
              </a:rPr>
              <a:t>BaP Replicate #3</a:t>
            </a:r>
          </a:p>
        </p:txBody>
      </p:sp>
      <p:sp>
        <p:nvSpPr>
          <p:cNvPr id="50" name="Text Box 56"/>
          <p:cNvSpPr txBox="1">
            <a:spLocks noChangeArrowheads="1"/>
          </p:cNvSpPr>
          <p:nvPr/>
        </p:nvSpPr>
        <p:spPr bwMode="auto">
          <a:xfrm>
            <a:off x="1825752" y="3573201"/>
            <a:ext cx="1143000" cy="4667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rgbClr val="000000"/>
                </a:solidFill>
              </a:rPr>
              <a:t>DMSO Replicate #1</a:t>
            </a:r>
          </a:p>
        </p:txBody>
      </p:sp>
      <p:sp>
        <p:nvSpPr>
          <p:cNvPr id="51" name="Text Box 57"/>
          <p:cNvSpPr txBox="1">
            <a:spLocks noChangeArrowheads="1"/>
          </p:cNvSpPr>
          <p:nvPr/>
        </p:nvSpPr>
        <p:spPr bwMode="auto">
          <a:xfrm>
            <a:off x="1825752" y="4242797"/>
            <a:ext cx="1143000" cy="4667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olidFill>
                  <a:srgbClr val="000000"/>
                </a:solidFill>
              </a:rPr>
              <a:t>DMSO Replicate #2</a:t>
            </a:r>
          </a:p>
        </p:txBody>
      </p:sp>
      <p:sp>
        <p:nvSpPr>
          <p:cNvPr id="52" name="Text Box 58"/>
          <p:cNvSpPr txBox="1">
            <a:spLocks noChangeArrowheads="1"/>
          </p:cNvSpPr>
          <p:nvPr/>
        </p:nvSpPr>
        <p:spPr bwMode="auto">
          <a:xfrm>
            <a:off x="1825752" y="4906492"/>
            <a:ext cx="1143000" cy="4667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rgbClr val="000000"/>
                </a:solidFill>
              </a:rPr>
              <a:t>DMSO Replicate #3</a:t>
            </a:r>
          </a:p>
        </p:txBody>
      </p:sp>
      <p:sp>
        <p:nvSpPr>
          <p:cNvPr id="53" name="Text Box 69"/>
          <p:cNvSpPr txBox="1">
            <a:spLocks noChangeArrowheads="1"/>
          </p:cNvSpPr>
          <p:nvPr/>
        </p:nvSpPr>
        <p:spPr bwMode="auto">
          <a:xfrm>
            <a:off x="3124200" y="3566521"/>
            <a:ext cx="1143000" cy="25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hybridization #4</a:t>
            </a:r>
          </a:p>
        </p:txBody>
      </p:sp>
      <p:sp>
        <p:nvSpPr>
          <p:cNvPr id="54" name="Text Box 70"/>
          <p:cNvSpPr txBox="1">
            <a:spLocks noChangeArrowheads="1"/>
          </p:cNvSpPr>
          <p:nvPr/>
        </p:nvSpPr>
        <p:spPr bwMode="auto">
          <a:xfrm>
            <a:off x="3124200" y="4242796"/>
            <a:ext cx="1143000" cy="25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>
                <a:solidFill>
                  <a:srgbClr val="000000"/>
                </a:solidFill>
              </a:rPr>
              <a:t>hybridization #2</a:t>
            </a:r>
          </a:p>
        </p:txBody>
      </p:sp>
      <p:sp>
        <p:nvSpPr>
          <p:cNvPr id="55" name="Text Box 71"/>
          <p:cNvSpPr txBox="1">
            <a:spLocks noChangeArrowheads="1"/>
          </p:cNvSpPr>
          <p:nvPr/>
        </p:nvSpPr>
        <p:spPr bwMode="auto">
          <a:xfrm>
            <a:off x="3124200" y="4906491"/>
            <a:ext cx="1143000" cy="25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>
                <a:solidFill>
                  <a:srgbClr val="000000"/>
                </a:solidFill>
              </a:rPr>
              <a:t>hybridization #3</a:t>
            </a:r>
          </a:p>
        </p:txBody>
      </p:sp>
      <p:sp>
        <p:nvSpPr>
          <p:cNvPr id="56" name="Text Box 72"/>
          <p:cNvSpPr txBox="1">
            <a:spLocks noChangeArrowheads="1"/>
          </p:cNvSpPr>
          <p:nvPr/>
        </p:nvSpPr>
        <p:spPr bwMode="auto">
          <a:xfrm>
            <a:off x="3124200" y="2896596"/>
            <a:ext cx="1143000" cy="25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>
                <a:solidFill>
                  <a:srgbClr val="000000"/>
                </a:solidFill>
              </a:rPr>
              <a:t>hybridization #6</a:t>
            </a:r>
          </a:p>
        </p:txBody>
      </p:sp>
      <p:sp>
        <p:nvSpPr>
          <p:cNvPr id="57" name="Text Box 73"/>
          <p:cNvSpPr txBox="1">
            <a:spLocks noChangeArrowheads="1"/>
          </p:cNvSpPr>
          <p:nvPr/>
        </p:nvSpPr>
        <p:spPr bwMode="auto">
          <a:xfrm>
            <a:off x="3124200" y="2201271"/>
            <a:ext cx="1143000" cy="25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>
                <a:solidFill>
                  <a:srgbClr val="000000"/>
                </a:solidFill>
              </a:rPr>
              <a:t>hybridization #5</a:t>
            </a:r>
          </a:p>
        </p:txBody>
      </p:sp>
      <p:sp>
        <p:nvSpPr>
          <p:cNvPr id="58" name="Text Box 74"/>
          <p:cNvSpPr txBox="1">
            <a:spLocks noChangeArrowheads="1"/>
          </p:cNvSpPr>
          <p:nvPr/>
        </p:nvSpPr>
        <p:spPr bwMode="auto">
          <a:xfrm>
            <a:off x="3124200" y="1515471"/>
            <a:ext cx="1143000" cy="25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hybridization #1</a:t>
            </a:r>
          </a:p>
        </p:txBody>
      </p:sp>
      <p:sp>
        <p:nvSpPr>
          <p:cNvPr id="59" name="Text Box 74"/>
          <p:cNvSpPr txBox="1">
            <a:spLocks noChangeArrowheads="1"/>
          </p:cNvSpPr>
          <p:nvPr/>
        </p:nvSpPr>
        <p:spPr bwMode="auto">
          <a:xfrm>
            <a:off x="4442482" y="1515472"/>
            <a:ext cx="2527303" cy="246221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Probe #59 (CYP19) Cy3 = 51</a:t>
            </a:r>
          </a:p>
        </p:txBody>
      </p:sp>
      <p:sp>
        <p:nvSpPr>
          <p:cNvPr id="60" name="Text Box 74"/>
          <p:cNvSpPr txBox="1">
            <a:spLocks noChangeArrowheads="1"/>
          </p:cNvSpPr>
          <p:nvPr/>
        </p:nvSpPr>
        <p:spPr bwMode="auto">
          <a:xfrm>
            <a:off x="4434708" y="2194204"/>
            <a:ext cx="2527303" cy="246221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Probe #59 (CYP19) Cy3 = 59</a:t>
            </a:r>
          </a:p>
        </p:txBody>
      </p:sp>
      <p:sp>
        <p:nvSpPr>
          <p:cNvPr id="61" name="Text Box 74"/>
          <p:cNvSpPr txBox="1">
            <a:spLocks noChangeArrowheads="1"/>
          </p:cNvSpPr>
          <p:nvPr/>
        </p:nvSpPr>
        <p:spPr bwMode="auto">
          <a:xfrm>
            <a:off x="4434708" y="2896597"/>
            <a:ext cx="2527303" cy="246221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Probe #59 (CYP19) Cy3 = 63</a:t>
            </a:r>
          </a:p>
        </p:txBody>
      </p:sp>
      <p:sp>
        <p:nvSpPr>
          <p:cNvPr id="62" name="Text Box 74"/>
          <p:cNvSpPr txBox="1">
            <a:spLocks noChangeArrowheads="1"/>
          </p:cNvSpPr>
          <p:nvPr/>
        </p:nvSpPr>
        <p:spPr bwMode="auto">
          <a:xfrm>
            <a:off x="4434708" y="3574301"/>
            <a:ext cx="2527303" cy="246221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Probe #59 (CYP19) Cy3 = 105</a:t>
            </a:r>
          </a:p>
        </p:txBody>
      </p:sp>
      <p:sp>
        <p:nvSpPr>
          <p:cNvPr id="63" name="Text Box 74"/>
          <p:cNvSpPr txBox="1">
            <a:spLocks noChangeArrowheads="1"/>
          </p:cNvSpPr>
          <p:nvPr/>
        </p:nvSpPr>
        <p:spPr bwMode="auto">
          <a:xfrm>
            <a:off x="4434708" y="4242797"/>
            <a:ext cx="2527303" cy="246221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Probe #59 (CYP19) Cy3 = 130</a:t>
            </a:r>
          </a:p>
        </p:txBody>
      </p:sp>
      <p:sp>
        <p:nvSpPr>
          <p:cNvPr id="64" name="Text Box 74"/>
          <p:cNvSpPr txBox="1">
            <a:spLocks noChangeArrowheads="1"/>
          </p:cNvSpPr>
          <p:nvPr/>
        </p:nvSpPr>
        <p:spPr bwMode="auto">
          <a:xfrm>
            <a:off x="4434708" y="4906492"/>
            <a:ext cx="2527303" cy="246221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Probe #59 (CYP19) Cy3 = 118</a:t>
            </a:r>
          </a:p>
        </p:txBody>
      </p:sp>
      <p:sp>
        <p:nvSpPr>
          <p:cNvPr id="65" name="Text Box 74"/>
          <p:cNvSpPr txBox="1">
            <a:spLocks noChangeArrowheads="1"/>
          </p:cNvSpPr>
          <p:nvPr/>
        </p:nvSpPr>
        <p:spPr bwMode="auto">
          <a:xfrm>
            <a:off x="7672437" y="2194204"/>
            <a:ext cx="2527303" cy="246221"/>
          </a:xfrm>
          <a:prstGeom prst="rect">
            <a:avLst/>
          </a:prstGeom>
          <a:solidFill>
            <a:srgbClr val="D2D2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Average </a:t>
            </a:r>
            <a:r>
              <a:rPr lang="en-US" sz="1000" i="1" dirty="0" err="1">
                <a:solidFill>
                  <a:srgbClr val="000000"/>
                </a:solidFill>
              </a:rPr>
              <a:t>BaP</a:t>
            </a:r>
            <a:r>
              <a:rPr lang="en-US" sz="1000" i="1" dirty="0">
                <a:solidFill>
                  <a:srgbClr val="000000"/>
                </a:solidFill>
              </a:rPr>
              <a:t> = 57.7</a:t>
            </a:r>
          </a:p>
        </p:txBody>
      </p:sp>
      <p:sp>
        <p:nvSpPr>
          <p:cNvPr id="66" name="Text Box 74"/>
          <p:cNvSpPr txBox="1">
            <a:spLocks noChangeArrowheads="1"/>
          </p:cNvSpPr>
          <p:nvPr/>
        </p:nvSpPr>
        <p:spPr bwMode="auto">
          <a:xfrm>
            <a:off x="7672437" y="4242797"/>
            <a:ext cx="2527303" cy="246221"/>
          </a:xfrm>
          <a:prstGeom prst="rect">
            <a:avLst/>
          </a:prstGeom>
          <a:solidFill>
            <a:srgbClr val="D2D2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Average DMSO = 117.7</a:t>
            </a:r>
          </a:p>
        </p:txBody>
      </p:sp>
      <p:sp>
        <p:nvSpPr>
          <p:cNvPr id="67" name="Text Box 74"/>
          <p:cNvSpPr txBox="1">
            <a:spLocks noChangeArrowheads="1"/>
          </p:cNvSpPr>
          <p:nvPr/>
        </p:nvSpPr>
        <p:spPr bwMode="auto">
          <a:xfrm>
            <a:off x="7672437" y="2943266"/>
            <a:ext cx="2527303" cy="78483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Average </a:t>
            </a:r>
            <a:r>
              <a:rPr lang="en-US" sz="1000" i="1" dirty="0" err="1">
                <a:solidFill>
                  <a:srgbClr val="000000"/>
                </a:solidFill>
              </a:rPr>
              <a:t>BaP</a:t>
            </a:r>
            <a:r>
              <a:rPr lang="en-US" sz="1000" i="1" dirty="0">
                <a:solidFill>
                  <a:srgbClr val="000000"/>
                </a:solidFill>
              </a:rPr>
              <a:t> / DMSO = 0.49</a:t>
            </a:r>
          </a:p>
          <a:p>
            <a:pPr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Exposure to </a:t>
            </a:r>
            <a:r>
              <a:rPr lang="en-US" sz="1000" i="1" dirty="0" err="1">
                <a:solidFill>
                  <a:srgbClr val="000000"/>
                </a:solidFill>
              </a:rPr>
              <a:t>BaP</a:t>
            </a:r>
            <a:r>
              <a:rPr lang="en-US" sz="1000" i="1" dirty="0">
                <a:solidFill>
                  <a:srgbClr val="000000"/>
                </a:solidFill>
              </a:rPr>
              <a:t> results in a 2.04 fold </a:t>
            </a:r>
            <a:r>
              <a:rPr lang="en-US" sz="1000" b="1" i="1" dirty="0">
                <a:solidFill>
                  <a:srgbClr val="000000"/>
                </a:solidFill>
              </a:rPr>
              <a:t>decrease </a:t>
            </a:r>
            <a:r>
              <a:rPr lang="en-US" sz="1000" i="1" dirty="0">
                <a:solidFill>
                  <a:srgbClr val="000000"/>
                </a:solidFill>
              </a:rPr>
              <a:t>in CYP19 transcript abundance compared to DMSO control</a:t>
            </a:r>
          </a:p>
        </p:txBody>
      </p:sp>
      <p:sp>
        <p:nvSpPr>
          <p:cNvPr id="68" name="Line 80"/>
          <p:cNvSpPr>
            <a:spLocks noChangeShapeType="1"/>
          </p:cNvSpPr>
          <p:nvPr/>
        </p:nvSpPr>
        <p:spPr bwMode="auto">
          <a:xfrm flipV="1">
            <a:off x="8857505" y="3785596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9" name="Line 82"/>
          <p:cNvSpPr>
            <a:spLocks noChangeShapeType="1"/>
          </p:cNvSpPr>
          <p:nvPr/>
        </p:nvSpPr>
        <p:spPr bwMode="auto">
          <a:xfrm>
            <a:off x="8857505" y="2440424"/>
            <a:ext cx="0" cy="45617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63721" y="5745451"/>
            <a:ext cx="9359758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Normalized values are quantitative and have normal statistical properties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Mean, standard error, and ANOVA calculations follow normal formulas</a:t>
            </a:r>
          </a:p>
        </p:txBody>
      </p:sp>
    </p:spTree>
    <p:extLst>
      <p:ext uri="{BB962C8B-B14F-4D97-AF65-F5344CB8AC3E}">
        <p14:creationId xmlns:p14="http://schemas.microsoft.com/office/powerpoint/2010/main" val="1368448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Data Transformations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782FBD-3CE9-B941-BC22-3D3EF2D90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808252"/>
            <a:ext cx="9852846" cy="395297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Log transformation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Correction for fold change data in two dye experiments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2 fold increase = 2.0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no change = 1.0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2 fold decrease = 0.5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Reduce mean and variance relationships in one dye experiments, reduce Type I and Type II error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Median centering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Focus analysis upon variation in the data, not magnitude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Important so analysis is not biased toward most abundant transcripts</a:t>
            </a:r>
          </a:p>
        </p:txBody>
      </p:sp>
    </p:spTree>
    <p:extLst>
      <p:ext uri="{BB962C8B-B14F-4D97-AF65-F5344CB8AC3E}">
        <p14:creationId xmlns:p14="http://schemas.microsoft.com/office/powerpoint/2010/main" val="3495589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77963631-BA9B-234E-8D5D-68B2756E5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2159000"/>
            <a:ext cx="2540000" cy="2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09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11853" y="1950579"/>
            <a:ext cx="1277068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RNA extraction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6562" y="2871276"/>
            <a:ext cx="1227650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0000"/>
                </a:solidFill>
              </a:rPr>
              <a:t>cDNA</a:t>
            </a:r>
            <a:r>
              <a:rPr lang="en-US" sz="1200" dirty="0">
                <a:solidFill>
                  <a:srgbClr val="000000"/>
                </a:solidFill>
              </a:rPr>
              <a:t> synthesis and Cy3/5 labeling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04256" y="4161306"/>
            <a:ext cx="1292262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Hybridize to Microarray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04256" y="5266668"/>
            <a:ext cx="1292262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Dry &amp; Scan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2444055" y="2380504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p0066_fig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369" y="688713"/>
            <a:ext cx="1047040" cy="104105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16064" y="1858246"/>
            <a:ext cx="122765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Feature Extraction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16064" y="3055942"/>
            <a:ext cx="1227650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Normalization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16064" y="4068972"/>
            <a:ext cx="1227650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Data Filtering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18549" y="5082002"/>
            <a:ext cx="1422681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Data Transformations &amp; Adjustments</a:t>
            </a:r>
          </a:p>
        </p:txBody>
      </p:sp>
      <p:pic>
        <p:nvPicPr>
          <p:cNvPr id="38" name="Picture 37" descr="reviewfi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870" y="699048"/>
            <a:ext cx="1047040" cy="90743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395565" y="1734958"/>
            <a:ext cx="122765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Statistical Tests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95565" y="2738952"/>
            <a:ext cx="122765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Post-hoc Tests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95565" y="3742946"/>
            <a:ext cx="1227650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Visualization</a:t>
            </a:r>
          </a:p>
        </p:txBody>
      </p:sp>
      <p:pic>
        <p:nvPicPr>
          <p:cNvPr id="47" name="Picture 46" descr="heatmap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165" y="4562273"/>
            <a:ext cx="1102451" cy="143921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CCE875-913B-EF4F-B2FD-157C9904321C}"/>
              </a:ext>
            </a:extLst>
          </p:cNvPr>
          <p:cNvCxnSpPr>
            <a:cxnSpLocks/>
          </p:cNvCxnSpPr>
          <p:nvPr/>
        </p:nvCxnSpPr>
        <p:spPr>
          <a:xfrm flipH="1">
            <a:off x="5723557" y="251900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E2D2B3-6C3F-A74D-98C1-B88FDBCB1F56}"/>
              </a:ext>
            </a:extLst>
          </p:cNvPr>
          <p:cNvCxnSpPr>
            <a:cxnSpLocks/>
          </p:cNvCxnSpPr>
          <p:nvPr/>
        </p:nvCxnSpPr>
        <p:spPr>
          <a:xfrm flipH="1">
            <a:off x="2444055" y="367053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95A2C8F-01C8-A44F-A140-A90F3B1DC723}"/>
              </a:ext>
            </a:extLst>
          </p:cNvPr>
          <p:cNvCxnSpPr>
            <a:cxnSpLocks/>
          </p:cNvCxnSpPr>
          <p:nvPr/>
        </p:nvCxnSpPr>
        <p:spPr>
          <a:xfrm flipH="1">
            <a:off x="2444055" y="4775896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6236CE4-9864-174E-84D0-0B6CA842F406}"/>
              </a:ext>
            </a:extLst>
          </p:cNvPr>
          <p:cNvCxnSpPr>
            <a:cxnSpLocks/>
          </p:cNvCxnSpPr>
          <p:nvPr/>
        </p:nvCxnSpPr>
        <p:spPr>
          <a:xfrm flipH="1">
            <a:off x="5723557" y="353203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44AE20-27A9-B24C-B5A3-C633AA3A3CF3}"/>
              </a:ext>
            </a:extLst>
          </p:cNvPr>
          <p:cNvCxnSpPr>
            <a:cxnSpLocks/>
          </p:cNvCxnSpPr>
          <p:nvPr/>
        </p:nvCxnSpPr>
        <p:spPr>
          <a:xfrm flipH="1">
            <a:off x="5723557" y="454506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BD08A3C-2315-8C4C-9462-3FF3BF78D55B}"/>
              </a:ext>
            </a:extLst>
          </p:cNvPr>
          <p:cNvCxnSpPr>
            <a:cxnSpLocks/>
          </p:cNvCxnSpPr>
          <p:nvPr/>
        </p:nvCxnSpPr>
        <p:spPr>
          <a:xfrm flipH="1">
            <a:off x="9003058" y="2298864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15FC32-DC42-5F4E-A5D5-4C8DAF2BB148}"/>
              </a:ext>
            </a:extLst>
          </p:cNvPr>
          <p:cNvCxnSpPr>
            <a:cxnSpLocks/>
          </p:cNvCxnSpPr>
          <p:nvPr/>
        </p:nvCxnSpPr>
        <p:spPr>
          <a:xfrm flipH="1">
            <a:off x="9003058" y="3302858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355A468-5174-6E45-BD96-8D945685CBE1}"/>
              </a:ext>
            </a:extLst>
          </p:cNvPr>
          <p:cNvCxnSpPr>
            <a:cxnSpLocks/>
          </p:cNvCxnSpPr>
          <p:nvPr/>
        </p:nvCxnSpPr>
        <p:spPr>
          <a:xfrm flipH="1">
            <a:off x="9003058" y="4122186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F1601EB-47CB-0348-A7FE-DE598565C818}"/>
              </a:ext>
            </a:extLst>
          </p:cNvPr>
          <p:cNvSpPr txBox="1"/>
          <p:nvPr/>
        </p:nvSpPr>
        <p:spPr>
          <a:xfrm>
            <a:off x="1448657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Bench work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D8CF4A-9BCA-4842-9E17-180C2F682497}"/>
              </a:ext>
            </a:extLst>
          </p:cNvPr>
          <p:cNvSpPr txBox="1"/>
          <p:nvPr/>
        </p:nvSpPr>
        <p:spPr>
          <a:xfrm>
            <a:off x="4728159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cleanup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E87368-8499-F246-8AAF-0580C8C99699}"/>
              </a:ext>
            </a:extLst>
          </p:cNvPr>
          <p:cNvSpPr txBox="1"/>
          <p:nvPr/>
        </p:nvSpPr>
        <p:spPr>
          <a:xfrm>
            <a:off x="8007660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550825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Gene Expression Analysis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0C87D0-33CF-254C-91E5-2E7A7E9EF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592494"/>
            <a:ext cx="9452153" cy="416873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For most studies, transcriptome = mRNA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rRNA is ignored as it dominates the transcriptome and would overwhelm library construction &amp; sequencing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mRNA is sampled exclusively via isolation of polyadenylated RNA during library construction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transcriptome = mRNA = protein-coding portion of the genome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transcriptome ≠ proteome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Increasingly, studies sample: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total mRNA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ribosome-bound mRNA (i.e. actively translated)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miRNA (i.e. post-transcriptional regulation)</a:t>
            </a:r>
          </a:p>
        </p:txBody>
      </p:sp>
    </p:spTree>
    <p:extLst>
      <p:ext uri="{BB962C8B-B14F-4D97-AF65-F5344CB8AC3E}">
        <p14:creationId xmlns:p14="http://schemas.microsoft.com/office/powerpoint/2010/main" val="3877624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Statistical Significance - Replication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7D0DF-0502-6540-9220-B97B88A04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458930"/>
            <a:ext cx="9113106" cy="1828800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Microarrays use familiar statistical tests such at t-test and ANOVA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Increased replication within treatments increases statistical power among treatments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Glass slide microarrays are expensive so many experiments only use triplication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BeadChip</a:t>
            </a:r>
            <a:r>
              <a:rPr lang="en-US" dirty="0"/>
              <a:t> microarrays are cheaper and often use higher replication</a:t>
            </a:r>
          </a:p>
        </p:txBody>
      </p:sp>
      <p:pic>
        <p:nvPicPr>
          <p:cNvPr id="2" name="Picture 1" descr="curv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3789040"/>
            <a:ext cx="5832648" cy="2691524"/>
          </a:xfrm>
          <a:prstGeom prst="rect">
            <a:avLst/>
          </a:prstGeom>
        </p:spPr>
      </p:pic>
      <p:sp>
        <p:nvSpPr>
          <p:cNvPr id="62" name="Text Box 74"/>
          <p:cNvSpPr txBox="1">
            <a:spLocks noChangeArrowheads="1"/>
          </p:cNvSpPr>
          <p:nvPr/>
        </p:nvSpPr>
        <p:spPr bwMode="auto">
          <a:xfrm>
            <a:off x="2711625" y="4941169"/>
            <a:ext cx="1656183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i="1" dirty="0" err="1">
                <a:solidFill>
                  <a:srgbClr val="000000"/>
                </a:solidFill>
              </a:rPr>
              <a:t>t</a:t>
            </a:r>
            <a:r>
              <a:rPr lang="en-US" sz="1200" i="1" dirty="0">
                <a:solidFill>
                  <a:srgbClr val="000000"/>
                </a:solidFill>
              </a:rPr>
              <a:t>-test with </a:t>
            </a:r>
            <a:r>
              <a:rPr lang="en-US" sz="1200" i="1" dirty="0" err="1">
                <a:solidFill>
                  <a:srgbClr val="000000"/>
                </a:solidFill>
              </a:rPr>
              <a:t>p</a:t>
            </a:r>
            <a:r>
              <a:rPr lang="en-US" sz="1200" i="1" dirty="0">
                <a:solidFill>
                  <a:srgbClr val="000000"/>
                </a:solidFill>
              </a:rPr>
              <a:t>&lt;0.05</a:t>
            </a:r>
          </a:p>
        </p:txBody>
      </p:sp>
      <p:sp>
        <p:nvSpPr>
          <p:cNvPr id="63" name="Text Box 74"/>
          <p:cNvSpPr txBox="1">
            <a:spLocks noChangeArrowheads="1"/>
          </p:cNvSpPr>
          <p:nvPr/>
        </p:nvSpPr>
        <p:spPr bwMode="auto">
          <a:xfrm>
            <a:off x="1592495" y="3693313"/>
            <a:ext cx="2415274" cy="11079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i="1" dirty="0">
                <a:solidFill>
                  <a:srgbClr val="000000"/>
                </a:solidFill>
              </a:rPr>
              <a:t>Average </a:t>
            </a:r>
            <a:r>
              <a:rPr lang="en-US" sz="1200" i="1" dirty="0" err="1">
                <a:solidFill>
                  <a:srgbClr val="000000"/>
                </a:solidFill>
              </a:rPr>
              <a:t>BaP</a:t>
            </a:r>
            <a:r>
              <a:rPr lang="en-US" sz="1200" i="1" dirty="0">
                <a:solidFill>
                  <a:srgbClr val="000000"/>
                </a:solidFill>
              </a:rPr>
              <a:t> / DMSO = 0.49</a:t>
            </a:r>
          </a:p>
          <a:p>
            <a:pPr>
              <a:spcBef>
                <a:spcPct val="50000"/>
              </a:spcBef>
            </a:pPr>
            <a:r>
              <a:rPr lang="en-US" sz="1200" i="1" dirty="0">
                <a:solidFill>
                  <a:srgbClr val="000000"/>
                </a:solidFill>
              </a:rPr>
              <a:t>Exposure to </a:t>
            </a:r>
            <a:r>
              <a:rPr lang="en-US" sz="1200" i="1" dirty="0" err="1">
                <a:solidFill>
                  <a:srgbClr val="000000"/>
                </a:solidFill>
              </a:rPr>
              <a:t>BaP</a:t>
            </a:r>
            <a:r>
              <a:rPr lang="en-US" sz="1200" i="1" dirty="0">
                <a:solidFill>
                  <a:srgbClr val="000000"/>
                </a:solidFill>
              </a:rPr>
              <a:t> results in a 2.04 fold </a:t>
            </a:r>
            <a:r>
              <a:rPr lang="en-US" sz="1200" b="1" i="1" dirty="0">
                <a:solidFill>
                  <a:srgbClr val="000000"/>
                </a:solidFill>
              </a:rPr>
              <a:t>decrease </a:t>
            </a:r>
            <a:r>
              <a:rPr lang="en-US" sz="1200" i="1" dirty="0">
                <a:solidFill>
                  <a:srgbClr val="000000"/>
                </a:solidFill>
              </a:rPr>
              <a:t>in CYP19 transcript abundance compared to DMSO control</a:t>
            </a:r>
          </a:p>
        </p:txBody>
      </p:sp>
    </p:spTree>
    <p:extLst>
      <p:ext uri="{BB962C8B-B14F-4D97-AF65-F5344CB8AC3E}">
        <p14:creationId xmlns:p14="http://schemas.microsoft.com/office/powerpoint/2010/main" val="1578777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Statistical Significance - Replication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7D0DF-0502-6540-9220-B97B88A04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458930"/>
            <a:ext cx="9113106" cy="2094524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Type I error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false positive or false discovery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controlled by the significance level of the test (α), e.g. α=0.05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Type II error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false negative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has value β but often actual value is unknown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related to Power of the test (1 – β) and experimental replication</a:t>
            </a:r>
          </a:p>
        </p:txBody>
      </p:sp>
      <p:pic>
        <p:nvPicPr>
          <p:cNvPr id="2" name="Picture 1" descr="curv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3789040"/>
            <a:ext cx="5832648" cy="2691524"/>
          </a:xfrm>
          <a:prstGeom prst="rect">
            <a:avLst/>
          </a:prstGeom>
        </p:spPr>
      </p:pic>
      <p:sp>
        <p:nvSpPr>
          <p:cNvPr id="62" name="Text Box 74"/>
          <p:cNvSpPr txBox="1">
            <a:spLocks noChangeArrowheads="1"/>
          </p:cNvSpPr>
          <p:nvPr/>
        </p:nvSpPr>
        <p:spPr bwMode="auto">
          <a:xfrm>
            <a:off x="2711625" y="4941169"/>
            <a:ext cx="1656183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i="1" dirty="0" err="1">
                <a:solidFill>
                  <a:srgbClr val="000000"/>
                </a:solidFill>
              </a:rPr>
              <a:t>t</a:t>
            </a:r>
            <a:r>
              <a:rPr lang="en-US" sz="1200" i="1" dirty="0">
                <a:solidFill>
                  <a:srgbClr val="000000"/>
                </a:solidFill>
              </a:rPr>
              <a:t>-test with </a:t>
            </a:r>
            <a:r>
              <a:rPr lang="en-US" sz="1200" i="1" dirty="0" err="1">
                <a:solidFill>
                  <a:srgbClr val="000000"/>
                </a:solidFill>
              </a:rPr>
              <a:t>p</a:t>
            </a:r>
            <a:r>
              <a:rPr lang="en-US" sz="1200" i="1" dirty="0">
                <a:solidFill>
                  <a:srgbClr val="000000"/>
                </a:solidFill>
              </a:rPr>
              <a:t>&lt;0.05</a:t>
            </a:r>
          </a:p>
        </p:txBody>
      </p:sp>
      <p:sp>
        <p:nvSpPr>
          <p:cNvPr id="63" name="Text Box 74"/>
          <p:cNvSpPr txBox="1">
            <a:spLocks noChangeArrowheads="1"/>
          </p:cNvSpPr>
          <p:nvPr/>
        </p:nvSpPr>
        <p:spPr bwMode="auto">
          <a:xfrm>
            <a:off x="1592495" y="3693313"/>
            <a:ext cx="2415274" cy="11079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i="1" dirty="0">
                <a:solidFill>
                  <a:srgbClr val="000000"/>
                </a:solidFill>
              </a:rPr>
              <a:t>Average </a:t>
            </a:r>
            <a:r>
              <a:rPr lang="en-US" sz="1200" i="1" dirty="0" err="1">
                <a:solidFill>
                  <a:srgbClr val="000000"/>
                </a:solidFill>
              </a:rPr>
              <a:t>BaP</a:t>
            </a:r>
            <a:r>
              <a:rPr lang="en-US" sz="1200" i="1" dirty="0">
                <a:solidFill>
                  <a:srgbClr val="000000"/>
                </a:solidFill>
              </a:rPr>
              <a:t> / DMSO = 0.49</a:t>
            </a:r>
          </a:p>
          <a:p>
            <a:pPr>
              <a:spcBef>
                <a:spcPct val="50000"/>
              </a:spcBef>
            </a:pPr>
            <a:r>
              <a:rPr lang="en-US" sz="1200" i="1" dirty="0">
                <a:solidFill>
                  <a:srgbClr val="000000"/>
                </a:solidFill>
              </a:rPr>
              <a:t>Exposure to </a:t>
            </a:r>
            <a:r>
              <a:rPr lang="en-US" sz="1200" i="1" dirty="0" err="1">
                <a:solidFill>
                  <a:srgbClr val="000000"/>
                </a:solidFill>
              </a:rPr>
              <a:t>BaP</a:t>
            </a:r>
            <a:r>
              <a:rPr lang="en-US" sz="1200" i="1" dirty="0">
                <a:solidFill>
                  <a:srgbClr val="000000"/>
                </a:solidFill>
              </a:rPr>
              <a:t> results in a 2.04 fold </a:t>
            </a:r>
            <a:r>
              <a:rPr lang="en-US" sz="1200" b="1" i="1" dirty="0">
                <a:solidFill>
                  <a:srgbClr val="000000"/>
                </a:solidFill>
              </a:rPr>
              <a:t>decrease </a:t>
            </a:r>
            <a:r>
              <a:rPr lang="en-US" sz="1200" i="1" dirty="0">
                <a:solidFill>
                  <a:srgbClr val="000000"/>
                </a:solidFill>
              </a:rPr>
              <a:t>in CYP19 transcript abundance compared to DMSO control</a:t>
            </a:r>
          </a:p>
        </p:txBody>
      </p:sp>
    </p:spTree>
    <p:extLst>
      <p:ext uri="{BB962C8B-B14F-4D97-AF65-F5344CB8AC3E}">
        <p14:creationId xmlns:p14="http://schemas.microsoft.com/office/powerpoint/2010/main" val="1509566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Statistical Significance - Error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A3D82C-C799-FC45-94B8-7B11AD697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469204"/>
            <a:ext cx="6513744" cy="4292024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Microarrays perform multiple tests, inflating false positives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Traditional statistics use the Bonferroni correction α/n where n = # tests, but this is often not appropriate for microarrays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Microarrays methods often instead estimate the false discovery rate (FDR) and use arbitrary cut-offs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Microarray methods often permutate appropriate FDR test distributions</a:t>
            </a:r>
          </a:p>
          <a:p>
            <a:endParaRPr lang="en-US" dirty="0"/>
          </a:p>
        </p:txBody>
      </p:sp>
      <p:pic>
        <p:nvPicPr>
          <p:cNvPr id="7" name="Picture 6" descr="ap0066_fig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029" y="1270566"/>
            <a:ext cx="4072039" cy="4048771"/>
          </a:xfrm>
          <a:prstGeom prst="rect">
            <a:avLst/>
          </a:prstGeom>
        </p:spPr>
      </p:pic>
      <p:sp>
        <p:nvSpPr>
          <p:cNvPr id="8" name="Text Box 74"/>
          <p:cNvSpPr txBox="1">
            <a:spLocks noChangeArrowheads="1"/>
          </p:cNvSpPr>
          <p:nvPr/>
        </p:nvSpPr>
        <p:spPr bwMode="auto">
          <a:xfrm>
            <a:off x="8018915" y="5361118"/>
            <a:ext cx="2940266" cy="4616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i="1" dirty="0">
                <a:solidFill>
                  <a:srgbClr val="000000"/>
                </a:solidFill>
              </a:rPr>
              <a:t>Agilent </a:t>
            </a:r>
            <a:r>
              <a:rPr lang="en-US" sz="1200" i="1" dirty="0" err="1">
                <a:solidFill>
                  <a:srgbClr val="000000"/>
                </a:solidFill>
              </a:rPr>
              <a:t>zebrafish</a:t>
            </a:r>
            <a:r>
              <a:rPr lang="en-US" sz="1200" i="1" dirty="0">
                <a:solidFill>
                  <a:srgbClr val="000000"/>
                </a:solidFill>
              </a:rPr>
              <a:t> microarray has 43,803 probes</a:t>
            </a:r>
          </a:p>
        </p:txBody>
      </p:sp>
      <p:cxnSp>
        <p:nvCxnSpPr>
          <p:cNvPr id="3" name="Straight Arrow Connector 2"/>
          <p:cNvCxnSpPr>
            <a:cxnSpLocks/>
          </p:cNvCxnSpPr>
          <p:nvPr/>
        </p:nvCxnSpPr>
        <p:spPr bwMode="auto">
          <a:xfrm flipV="1">
            <a:off x="6096000" y="5140261"/>
            <a:ext cx="1236714" cy="6209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1900718" y="5819013"/>
            <a:ext cx="5821463" cy="954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Each spot measures Cy3 for a single probe (i.e. gene) and each spot undergoes it’s own significance test. Thus there are 43,803 tests performed on the same mRNA sample </a:t>
            </a:r>
            <a:r>
              <a:rPr lang="mr-IN" sz="1400" dirty="0"/>
              <a:t>–</a:t>
            </a:r>
            <a:r>
              <a:rPr lang="en-US" sz="1400" dirty="0"/>
              <a:t> the tests are not independent!</a:t>
            </a:r>
          </a:p>
        </p:txBody>
      </p:sp>
    </p:spTree>
    <p:extLst>
      <p:ext uri="{BB962C8B-B14F-4D97-AF65-F5344CB8AC3E}">
        <p14:creationId xmlns:p14="http://schemas.microsoft.com/office/powerpoint/2010/main" val="3398945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Statistical Significance -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36ACD-F5D8-004E-BC42-398F94923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41576"/>
            <a:ext cx="6133601" cy="4119652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The more t-tests you run on the same mRNA sample, the greater the chance of obtaining a statistically significant result through chance sampling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Microarrays thus have the unavoidable presence of false-positive findings (Type I errors)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Traditional corrections (i.e. Bonferroni) only work for small number of multiple tests; FDR permutations are a compromise for microarrays to use reasonable Type I and Type II error</a:t>
            </a:r>
            <a:endParaRPr lang="en-US" b="1" dirty="0"/>
          </a:p>
          <a:p>
            <a:pPr marL="342900" indent="-342900">
              <a:buFont typeface="Arial"/>
              <a:buChar char="•"/>
            </a:pPr>
            <a:r>
              <a:rPr lang="en-US" b="1" dirty="0"/>
              <a:t>Q-values are the name given to the adjusted p-values found using an optimized FDR approach, </a:t>
            </a:r>
            <a:r>
              <a:rPr lang="en-US" dirty="0"/>
              <a:t>http://</a:t>
            </a:r>
            <a:r>
              <a:rPr lang="en-US" dirty="0" err="1"/>
              <a:t>www.nonlinear.com</a:t>
            </a:r>
            <a:r>
              <a:rPr lang="en-US" dirty="0"/>
              <a:t>/support/progenesis/comet/</a:t>
            </a:r>
            <a:r>
              <a:rPr lang="en-US" dirty="0" err="1"/>
              <a:t>faq</a:t>
            </a:r>
            <a:r>
              <a:rPr lang="en-US" dirty="0"/>
              <a:t>/v2.0/</a:t>
            </a:r>
            <a:r>
              <a:rPr lang="en-US" dirty="0" err="1"/>
              <a:t>pq-values.aspx</a:t>
            </a:r>
            <a:endParaRPr lang="en-US" dirty="0"/>
          </a:p>
        </p:txBody>
      </p:sp>
      <p:pic>
        <p:nvPicPr>
          <p:cNvPr id="2" name="Picture 1" descr="statisticalanalysis_fig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719" y="1771927"/>
            <a:ext cx="4788402" cy="28803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91793" y="4606662"/>
            <a:ext cx="4896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www.wormbook.org</a:t>
            </a:r>
            <a:r>
              <a:rPr lang="en-US" sz="1100" dirty="0"/>
              <a:t>/chapters/</a:t>
            </a:r>
            <a:r>
              <a:rPr lang="en-US" sz="1100" dirty="0" err="1"/>
              <a:t>www_statisticalanalysis</a:t>
            </a:r>
            <a:r>
              <a:rPr lang="en-US" sz="1100" dirty="0"/>
              <a:t>/</a:t>
            </a:r>
            <a:r>
              <a:rPr lang="en-US" sz="1100" dirty="0" err="1"/>
              <a:t>statisticalanalysis.html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10566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Statistical Significance </a:t>
            </a:r>
            <a:r>
              <a:rPr lang="mr-IN" sz="3200" dirty="0"/>
              <a:t>–</a:t>
            </a:r>
            <a:r>
              <a:rPr lang="en-US" sz="3200" dirty="0"/>
              <a:t> Metabolomics 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0CB9DC-FECA-6E4C-B5B3-64E5259FC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6976081" cy="3601212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Order the results by q-value, Compound #1723 is the </a:t>
            </a:r>
            <a:r>
              <a:rPr lang="en-US" u="sng" dirty="0"/>
              <a:t>800</a:t>
            </a:r>
            <a:r>
              <a:rPr lang="en-US" u="sng" baseline="30000" dirty="0"/>
              <a:t>th</a:t>
            </a:r>
            <a:r>
              <a:rPr lang="en-US" u="sng" dirty="0"/>
              <a:t> compound</a:t>
            </a:r>
            <a:r>
              <a:rPr lang="en-US" dirty="0"/>
              <a:t> in the list of </a:t>
            </a:r>
            <a:r>
              <a:rPr lang="en-US" u="sng" dirty="0"/>
              <a:t>3516 total compounds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Compound #1723 has p=0.0101 and q=0.0172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 p-value of 0.0101 implies a 1.01% chance of false positives in the experiment. 0.0101 x 3516 = 35.51 false positives in the top 800 hits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 q-value of 0.0172 implies only 1.72% of the top 800 compounds are false positives = 800 * 0.0172 = 13.76 false positives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p-values are biased by 3516 multiple tests, q-values correct for this effect</a:t>
            </a:r>
          </a:p>
          <a:p>
            <a:endParaRPr lang="en-US" dirty="0"/>
          </a:p>
        </p:txBody>
      </p:sp>
      <p:pic>
        <p:nvPicPr>
          <p:cNvPr id="3" name="Picture 2" descr="stats-tab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81" y="1412576"/>
            <a:ext cx="3715469" cy="434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52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A3704939-1C5E-AA47-8C2F-02114F09F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2159000"/>
            <a:ext cx="2540000" cy="2540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36279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11853" y="1950579"/>
            <a:ext cx="1277068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RNA extraction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6562" y="2871276"/>
            <a:ext cx="1227650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0000"/>
                </a:solidFill>
              </a:rPr>
              <a:t>cDNA</a:t>
            </a:r>
            <a:r>
              <a:rPr lang="en-US" sz="1200" dirty="0">
                <a:solidFill>
                  <a:srgbClr val="000000"/>
                </a:solidFill>
              </a:rPr>
              <a:t> synthesis and Cy3/5 labeling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04256" y="4161306"/>
            <a:ext cx="1292262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Hybridize to Microarray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04256" y="5266668"/>
            <a:ext cx="1292262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Dry &amp; Scan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2444055" y="2380504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p0066_fig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369" y="688713"/>
            <a:ext cx="1047040" cy="104105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16064" y="1858246"/>
            <a:ext cx="122765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Feature Extraction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16064" y="3055942"/>
            <a:ext cx="1227650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Normalization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16064" y="4068972"/>
            <a:ext cx="1227650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Data Filtering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18549" y="5082002"/>
            <a:ext cx="1422681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Data Transformations &amp; Adjustments</a:t>
            </a:r>
          </a:p>
        </p:txBody>
      </p:sp>
      <p:pic>
        <p:nvPicPr>
          <p:cNvPr id="38" name="Picture 37" descr="reviewfi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870" y="699048"/>
            <a:ext cx="1047040" cy="90743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395565" y="1734958"/>
            <a:ext cx="122765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Statistical Tests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95565" y="2738952"/>
            <a:ext cx="122765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Post-hoc Tests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95565" y="3742946"/>
            <a:ext cx="1227650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Visualization</a:t>
            </a:r>
          </a:p>
        </p:txBody>
      </p:sp>
      <p:pic>
        <p:nvPicPr>
          <p:cNvPr id="47" name="Picture 46" descr="heatmap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165" y="4562273"/>
            <a:ext cx="1102451" cy="143921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CCE875-913B-EF4F-B2FD-157C9904321C}"/>
              </a:ext>
            </a:extLst>
          </p:cNvPr>
          <p:cNvCxnSpPr>
            <a:cxnSpLocks/>
          </p:cNvCxnSpPr>
          <p:nvPr/>
        </p:nvCxnSpPr>
        <p:spPr>
          <a:xfrm flipH="1">
            <a:off x="5723557" y="251900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E2D2B3-6C3F-A74D-98C1-B88FDBCB1F56}"/>
              </a:ext>
            </a:extLst>
          </p:cNvPr>
          <p:cNvCxnSpPr>
            <a:cxnSpLocks/>
          </p:cNvCxnSpPr>
          <p:nvPr/>
        </p:nvCxnSpPr>
        <p:spPr>
          <a:xfrm flipH="1">
            <a:off x="2444055" y="367053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95A2C8F-01C8-A44F-A140-A90F3B1DC723}"/>
              </a:ext>
            </a:extLst>
          </p:cNvPr>
          <p:cNvCxnSpPr>
            <a:cxnSpLocks/>
          </p:cNvCxnSpPr>
          <p:nvPr/>
        </p:nvCxnSpPr>
        <p:spPr>
          <a:xfrm flipH="1">
            <a:off x="2444055" y="4775896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6236CE4-9864-174E-84D0-0B6CA842F406}"/>
              </a:ext>
            </a:extLst>
          </p:cNvPr>
          <p:cNvCxnSpPr>
            <a:cxnSpLocks/>
          </p:cNvCxnSpPr>
          <p:nvPr/>
        </p:nvCxnSpPr>
        <p:spPr>
          <a:xfrm flipH="1">
            <a:off x="5723557" y="353203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44AE20-27A9-B24C-B5A3-C633AA3A3CF3}"/>
              </a:ext>
            </a:extLst>
          </p:cNvPr>
          <p:cNvCxnSpPr>
            <a:cxnSpLocks/>
          </p:cNvCxnSpPr>
          <p:nvPr/>
        </p:nvCxnSpPr>
        <p:spPr>
          <a:xfrm flipH="1">
            <a:off x="5723557" y="454506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BD08A3C-2315-8C4C-9462-3FF3BF78D55B}"/>
              </a:ext>
            </a:extLst>
          </p:cNvPr>
          <p:cNvCxnSpPr>
            <a:cxnSpLocks/>
          </p:cNvCxnSpPr>
          <p:nvPr/>
        </p:nvCxnSpPr>
        <p:spPr>
          <a:xfrm flipH="1">
            <a:off x="9003058" y="2298864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15FC32-DC42-5F4E-A5D5-4C8DAF2BB148}"/>
              </a:ext>
            </a:extLst>
          </p:cNvPr>
          <p:cNvCxnSpPr>
            <a:cxnSpLocks/>
          </p:cNvCxnSpPr>
          <p:nvPr/>
        </p:nvCxnSpPr>
        <p:spPr>
          <a:xfrm flipH="1">
            <a:off x="9003058" y="3302858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355A468-5174-6E45-BD96-8D945685CBE1}"/>
              </a:ext>
            </a:extLst>
          </p:cNvPr>
          <p:cNvCxnSpPr>
            <a:cxnSpLocks/>
          </p:cNvCxnSpPr>
          <p:nvPr/>
        </p:nvCxnSpPr>
        <p:spPr>
          <a:xfrm flipH="1">
            <a:off x="9003058" y="4122186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F1601EB-47CB-0348-A7FE-DE598565C818}"/>
              </a:ext>
            </a:extLst>
          </p:cNvPr>
          <p:cNvSpPr txBox="1"/>
          <p:nvPr/>
        </p:nvSpPr>
        <p:spPr>
          <a:xfrm>
            <a:off x="1448657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Bench work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D8CF4A-9BCA-4842-9E17-180C2F682497}"/>
              </a:ext>
            </a:extLst>
          </p:cNvPr>
          <p:cNvSpPr txBox="1"/>
          <p:nvPr/>
        </p:nvSpPr>
        <p:spPr>
          <a:xfrm>
            <a:off x="4728159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cleanup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E87368-8499-F246-8AAF-0580C8C99699}"/>
              </a:ext>
            </a:extLst>
          </p:cNvPr>
          <p:cNvSpPr txBox="1"/>
          <p:nvPr/>
        </p:nvSpPr>
        <p:spPr>
          <a:xfrm>
            <a:off x="8007660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521156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Visualization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704BAA-A7D4-5C4B-839A-30A788D5F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Heat Maps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variety of clustering algorithms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clusters of co-variation may indicate common regulatory pathways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particularly good for time series data</a:t>
            </a:r>
          </a:p>
        </p:txBody>
      </p:sp>
    </p:spTree>
    <p:extLst>
      <p:ext uri="{BB962C8B-B14F-4D97-AF65-F5344CB8AC3E}">
        <p14:creationId xmlns:p14="http://schemas.microsoft.com/office/powerpoint/2010/main" val="2799098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9F128-9CF9-984F-9DBF-A6F6A90A7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5383587" cy="371680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Cluster by genes (rows) and / or treatments (columns)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Clusters are hierarchical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Smaller clusters have higher correlation in expression patterns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Median </a:t>
            </a:r>
            <a:r>
              <a:rPr lang="en-US" dirty="0" err="1"/>
              <a:t>centre</a:t>
            </a:r>
            <a:r>
              <a:rPr lang="en-US" dirty="0"/>
              <a:t> to downplay abundance and focus analysis on patterns</a:t>
            </a:r>
          </a:p>
          <a:p>
            <a:endParaRPr lang="en-US" dirty="0"/>
          </a:p>
        </p:txBody>
      </p:sp>
      <p:pic>
        <p:nvPicPr>
          <p:cNvPr id="2" name="Picture 1" descr="clusters-v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01" y="219641"/>
            <a:ext cx="4634509" cy="59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3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79C85-7B26-E84A-AD29-335113E9E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Heat Maps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variety of clustering algorithms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clusters of co-variation may indicate common regulatory pathways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particularly good for time series data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VENN diagrams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excellent for visualizing shared response and designing follow-up experiments</a:t>
            </a:r>
          </a:p>
        </p:txBody>
      </p:sp>
      <p:pic>
        <p:nvPicPr>
          <p:cNvPr id="2" name="Picture 1" descr="Untitl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19" y="1793231"/>
            <a:ext cx="4283660" cy="375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33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10510392" cy="1268984"/>
          </a:xfrm>
        </p:spPr>
        <p:txBody>
          <a:bodyPr/>
          <a:lstStyle/>
          <a:p>
            <a:pPr algn="ctr"/>
            <a:r>
              <a:rPr lang="en-US" sz="3200" dirty="0"/>
              <a:t>Transcriptomes can be sampled and measured in two ways: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211C79-89AB-FD4D-B9AC-45FD47A8B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958957"/>
            <a:ext cx="9770652" cy="2802271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dirty="0"/>
              <a:t>INDIRECT = probe based technologies = microarrays</a:t>
            </a:r>
          </a:p>
          <a:p>
            <a:pPr marL="457200" lvl="1" indent="0" algn="ctr">
              <a:buNone/>
            </a:pPr>
            <a:endParaRPr lang="en-US" dirty="0"/>
          </a:p>
          <a:p>
            <a:pPr marL="457200" lvl="1" indent="0" algn="ctr">
              <a:buNone/>
            </a:pPr>
            <a:r>
              <a:rPr lang="en-US" dirty="0"/>
              <a:t>DIRECT = sequencing technologies = RNA-Seq</a:t>
            </a:r>
          </a:p>
        </p:txBody>
      </p:sp>
    </p:spTree>
    <p:extLst>
      <p:ext uri="{BB962C8B-B14F-4D97-AF65-F5344CB8AC3E}">
        <p14:creationId xmlns:p14="http://schemas.microsoft.com/office/powerpoint/2010/main" val="2350122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Visualization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943695-F334-CA42-A065-3D08FE48C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54139"/>
            <a:ext cx="6976081" cy="41070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Heat Maps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variety of clustering algorithms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clusters of co-variation may indicate common regulatory pathways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particularly good for time series data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VENN diagrams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excellent for visualizing shared response and designing follow-up experiments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Principal Component Analysis (PCA)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powerful tool for trend analysis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look at the genes involved in the trends </a:t>
            </a:r>
            <a:r>
              <a:rPr lang="mr-IN" dirty="0"/>
              <a:t>–</a:t>
            </a:r>
            <a:r>
              <a:rPr lang="en-US" dirty="0"/>
              <a:t> what are they?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use DAVID for Gene Ontology term enrichment analysis for genes involved in trends</a:t>
            </a:r>
          </a:p>
        </p:txBody>
      </p:sp>
      <p:pic>
        <p:nvPicPr>
          <p:cNvPr id="12" name="Picture 11" descr="PCA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528" y="1405382"/>
            <a:ext cx="4606932" cy="32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9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Conclusions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716D8F-4028-644E-8C81-DB13902C9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530849"/>
            <a:ext cx="9061735" cy="4230379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Design of the experiment and the microarray probes critical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How many probes?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Quality of probes for each gene?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Coverage of the transcriptome and target genes?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Coverage of the genome and hypothetical genes?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Multiple probes for genes?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Design and analysis involve trade-offs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Level of replication, experiment cost, </a:t>
            </a:r>
            <a:r>
              <a:rPr lang="en-US" b="1" dirty="0"/>
              <a:t>statistical power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Replication costs: </a:t>
            </a:r>
            <a:r>
              <a:rPr lang="en-US" dirty="0" err="1"/>
              <a:t>BeadChip</a:t>
            </a:r>
            <a:r>
              <a:rPr lang="en-US" dirty="0"/>
              <a:t> &lt; microarray &lt; RNA-Seq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Subtle data may require permissive analyses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Allow higher false discovery rate?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Downplay variance (e.g. rank product methods)?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Visualization and post-hoc tests needed when large numbers of probes are significant</a:t>
            </a:r>
          </a:p>
        </p:txBody>
      </p:sp>
    </p:spTree>
    <p:extLst>
      <p:ext uri="{BB962C8B-B14F-4D97-AF65-F5344CB8AC3E}">
        <p14:creationId xmlns:p14="http://schemas.microsoft.com/office/powerpoint/2010/main" val="1960972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Conclusions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691A07-BBDF-524A-BA28-4D5D3DA60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13043"/>
            <a:ext cx="8804881" cy="4148185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Independent verification often required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Quantitative PCR verification of selected results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Gene knockdown or over-expression experiments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Trust and Reliability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Robust experimental design, microarray probes, and statistical analyses engender trust of overall results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Subtle results, high variation, or downplaying of error require more extensive independent verification of overall results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Interpretation of overall results can be difficult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Fold change versus biological relevance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Poorly understood genes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Prediction of underlying biological processes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GO enrichment? Interactome analyses? KEGG?</a:t>
            </a:r>
          </a:p>
        </p:txBody>
      </p:sp>
    </p:spTree>
    <p:extLst>
      <p:ext uri="{BB962C8B-B14F-4D97-AF65-F5344CB8AC3E}">
        <p14:creationId xmlns:p14="http://schemas.microsoft.com/office/powerpoint/2010/main" val="2639727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FFD33-F0BF-9847-8F38-396769A0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38" y="308955"/>
            <a:ext cx="8807819" cy="6338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9242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10376828" cy="1268984"/>
          </a:xfrm>
        </p:spPr>
        <p:txBody>
          <a:bodyPr/>
          <a:lstStyle/>
          <a:p>
            <a:pPr algn="l" eaLnBrk="1" hangingPunct="1"/>
            <a:r>
              <a:rPr lang="en-US" sz="3200" dirty="0"/>
              <a:t>Direct Sampling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5FA092-E1C3-9942-9F94-EA022F084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84961"/>
            <a:ext cx="10376828" cy="4500081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Construction and Sanger sequencing of cDNA libraries</a:t>
            </a:r>
          </a:p>
          <a:p>
            <a:pPr lvl="1"/>
            <a:r>
              <a:rPr lang="en-US" dirty="0"/>
              <a:t>long reads but only a small number of them (1,000s)</a:t>
            </a:r>
          </a:p>
          <a:p>
            <a:pPr lvl="1"/>
            <a:r>
              <a:rPr lang="en-US" dirty="0"/>
              <a:t>cDNA libraries normalized so all mRNA were equally abundant – sequencing was about sampling a broad diversity of mRNA but not about relative abundance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1990s – Serial Analysis of Gene Expression (SAGE)</a:t>
            </a:r>
          </a:p>
          <a:p>
            <a:pPr lvl="1"/>
            <a:r>
              <a:rPr lang="en-US" dirty="0"/>
              <a:t>Higher volume isolation of 14 bp or 21 bp tags from mRNAs</a:t>
            </a:r>
          </a:p>
          <a:p>
            <a:pPr lvl="1"/>
            <a:r>
              <a:rPr lang="en-US" dirty="0"/>
              <a:t>Tags mapped to a known genome sequence (required!)</a:t>
            </a:r>
          </a:p>
          <a:p>
            <a:pPr lvl="1"/>
            <a:r>
              <a:rPr lang="en-US" dirty="0"/>
              <a:t>10,000s</a:t>
            </a:r>
          </a:p>
          <a:p>
            <a:pPr lvl="1"/>
            <a:r>
              <a:rPr lang="en-US" dirty="0"/>
              <a:t>Relative abundance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RNA-Seq (focus of next week)</a:t>
            </a:r>
          </a:p>
          <a:p>
            <a:pPr lvl="1"/>
            <a:r>
              <a:rPr lang="en-US" dirty="0"/>
              <a:t>NGS of mRNA libraries</a:t>
            </a:r>
          </a:p>
          <a:p>
            <a:pPr lvl="1"/>
            <a:r>
              <a:rPr lang="en-US" dirty="0"/>
              <a:t>1,000,000s</a:t>
            </a:r>
          </a:p>
          <a:p>
            <a:pPr lvl="1"/>
            <a:r>
              <a:rPr lang="en-US" dirty="0"/>
              <a:t>Gene identification and relative abundance data</a:t>
            </a:r>
          </a:p>
        </p:txBody>
      </p:sp>
    </p:spTree>
    <p:extLst>
      <p:ext uri="{BB962C8B-B14F-4D97-AF65-F5344CB8AC3E}">
        <p14:creationId xmlns:p14="http://schemas.microsoft.com/office/powerpoint/2010/main" val="2476634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Indirect Sampling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E90D8A-CB25-DC4A-836E-F7B523E26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54139"/>
            <a:ext cx="9637088" cy="410708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Hybridization of mRNA samples to a set of pre-defined DNA probes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/>
              <a:t>Probes designed based on known gene sequences – not a complete sampling of the transcriptome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More abundant mRNA molecules will bind more frequently to probes = higher signal (usually fluorescent); signal is used a proxy for relative abundance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Original “microarrays” involved robotic spotting or </a:t>
            </a:r>
            <a:r>
              <a:rPr lang="en-US" sz="2000" i="1" dirty="0"/>
              <a:t>in situ </a:t>
            </a:r>
            <a:r>
              <a:rPr lang="en-US" sz="2000" dirty="0"/>
              <a:t>synthesis of probes on glass slides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NGS was expected to make microarray technology obsolete but new </a:t>
            </a:r>
            <a:r>
              <a:rPr lang="en-US" sz="2000" dirty="0" err="1"/>
              <a:t>BeadChip</a:t>
            </a:r>
            <a:r>
              <a:rPr lang="en-US" sz="2000" dirty="0"/>
              <a:t> approaches have improved accuracy and very competitive cost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For example, human muscle biopsy transcriptomics @ McMaster: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RNA-Seq – $540 / sample – 25 million mRNA sequenced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HT-12 </a:t>
            </a:r>
            <a:r>
              <a:rPr lang="en-US" dirty="0" err="1"/>
              <a:t>BeadChip</a:t>
            </a:r>
            <a:r>
              <a:rPr lang="en-US" dirty="0"/>
              <a:t> – $178 / sample – 47,000 probes</a:t>
            </a:r>
          </a:p>
        </p:txBody>
      </p:sp>
    </p:spTree>
    <p:extLst>
      <p:ext uri="{BB962C8B-B14F-4D97-AF65-F5344CB8AC3E}">
        <p14:creationId xmlns:p14="http://schemas.microsoft.com/office/powerpoint/2010/main" val="3090268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Glass Slide Microarrays</a:t>
            </a:r>
          </a:p>
        </p:txBody>
      </p:sp>
      <p:pic>
        <p:nvPicPr>
          <p:cNvPr id="12" name="Picture 11" descr="800w-agilent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1700808"/>
            <a:ext cx="2000250" cy="2470150"/>
          </a:xfrm>
          <a:prstGeom prst="rect">
            <a:avLst/>
          </a:prstGeom>
        </p:spPr>
      </p:pic>
      <p:pic>
        <p:nvPicPr>
          <p:cNvPr id="13" name="Picture 12" descr="Multiple_array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402" y="2165885"/>
            <a:ext cx="2809875" cy="1676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19536" y="4509120"/>
            <a:ext cx="835292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High density probe arrays – many formats</a:t>
            </a:r>
          </a:p>
        </p:txBody>
      </p:sp>
    </p:spTree>
    <p:extLst>
      <p:ext uri="{BB962C8B-B14F-4D97-AF65-F5344CB8AC3E}">
        <p14:creationId xmlns:p14="http://schemas.microsoft.com/office/powerpoint/2010/main" val="277685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Microarrays – Two-Dye Methods</a:t>
            </a:r>
          </a:p>
        </p:txBody>
      </p:sp>
      <p:pic>
        <p:nvPicPr>
          <p:cNvPr id="5" name="Picture 4" descr="cDNA-microarray-experimen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022" y="1738768"/>
            <a:ext cx="5666107" cy="44195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07151" y="3429001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Cy3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42685" y="3429001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Cy5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96847" y="1727223"/>
            <a:ext cx="179419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Sample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5860" y="1727223"/>
            <a:ext cx="2492141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Sample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2800" y="4218612"/>
            <a:ext cx="175260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083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Microarrays – Two-Dye Methods</a:t>
            </a:r>
          </a:p>
        </p:txBody>
      </p:sp>
      <p:pic>
        <p:nvPicPr>
          <p:cNvPr id="5" name="Picture 4" descr="cDNA-microarray-experimen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022" y="1738768"/>
            <a:ext cx="5666107" cy="44195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6733" y="3429001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Cy3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81291" y="3429001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Cy5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96847" y="1727223"/>
            <a:ext cx="179419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Sample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5860" y="1727223"/>
            <a:ext cx="2492141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Sample 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39000" y="4218612"/>
            <a:ext cx="1676400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40129" y="4961139"/>
            <a:ext cx="1827188" cy="4308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Cy3 – green, 532 nm</a:t>
            </a:r>
          </a:p>
          <a:p>
            <a:r>
              <a:rPr lang="en-US" sz="1100" dirty="0"/>
              <a:t>Cy5 – red, 635 nm</a:t>
            </a:r>
          </a:p>
        </p:txBody>
      </p:sp>
    </p:spTree>
    <p:extLst>
      <p:ext uri="{BB962C8B-B14F-4D97-AF65-F5344CB8AC3E}">
        <p14:creationId xmlns:p14="http://schemas.microsoft.com/office/powerpoint/2010/main" val="1674858176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9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E14209578E4548BC938079A971274D" ma:contentTypeVersion="2" ma:contentTypeDescription="Create a new document." ma:contentTypeScope="" ma:versionID="fa73ee263d899af5e67e58e29680dca9">
  <xsd:schema xmlns:xsd="http://www.w3.org/2001/XMLSchema" xmlns:xs="http://www.w3.org/2001/XMLSchema" xmlns:p="http://schemas.microsoft.com/office/2006/metadata/properties" xmlns:ns2="737563e2-00f2-486e-b104-76cffd08eaac" targetNamespace="http://schemas.microsoft.com/office/2006/metadata/properties" ma:root="true" ma:fieldsID="c6b475069ef214de6a38bccaa8fbfc06" ns2:_="">
    <xsd:import namespace="737563e2-00f2-486e-b104-76cffd08ea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7563e2-00f2-486e-b104-76cffd08ea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A4DA7D1-262B-4039-A517-205567CB98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741BCD-9E4D-4380-9B4C-6C908C0009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7563e2-00f2-486e-b104-76cffd08ea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17FEA2A-F4CF-4237-A8D7-65D4B3BC672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7277</TotalTime>
  <Words>2326</Words>
  <Application>Microsoft Macintosh PowerPoint</Application>
  <PresentationFormat>Widescreen</PresentationFormat>
  <Paragraphs>413</Paragraphs>
  <Slides>43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Neue Haas Grotesk Text Pro</vt:lpstr>
      <vt:lpstr>PunchcardVTI</vt:lpstr>
      <vt:lpstr>Biochem 3BP3</vt:lpstr>
      <vt:lpstr>Gene Expression Analysis</vt:lpstr>
      <vt:lpstr>Gene Expression Analysis</vt:lpstr>
      <vt:lpstr>Transcriptomes can be sampled and measured in two ways:</vt:lpstr>
      <vt:lpstr>Direct Sampling</vt:lpstr>
      <vt:lpstr>Indirect Sampling</vt:lpstr>
      <vt:lpstr>Glass Slide Microarrays</vt:lpstr>
      <vt:lpstr>Microarrays – Two-Dye Methods</vt:lpstr>
      <vt:lpstr>Microarrays – Two-Dye Methods</vt:lpstr>
      <vt:lpstr>Microarrays – Two-Dye Methods</vt:lpstr>
      <vt:lpstr>Microarrays – Two-Dye Methods</vt:lpstr>
      <vt:lpstr>Microarrays – Two-Dye Methods</vt:lpstr>
      <vt:lpstr>PowerPoint Presentation</vt:lpstr>
      <vt:lpstr>PowerPoint Presentation</vt:lpstr>
      <vt:lpstr>PowerPoint Presentation</vt:lpstr>
      <vt:lpstr>Feature Extraction</vt:lpstr>
      <vt:lpstr>Two-Dye Approaches - Normalization</vt:lpstr>
      <vt:lpstr>Feature Extraction</vt:lpstr>
      <vt:lpstr>Single Sample Approaches</vt:lpstr>
      <vt:lpstr>Normalization</vt:lpstr>
      <vt:lpstr>Normalization</vt:lpstr>
      <vt:lpstr>Normalization</vt:lpstr>
      <vt:lpstr>PowerPoint Presentation</vt:lpstr>
      <vt:lpstr>Filtering</vt:lpstr>
      <vt:lpstr>PowerPoint Presentation</vt:lpstr>
      <vt:lpstr>Experimental Design</vt:lpstr>
      <vt:lpstr>Data Transformations</vt:lpstr>
      <vt:lpstr>PowerPoint Presentation</vt:lpstr>
      <vt:lpstr>PowerPoint Presentation</vt:lpstr>
      <vt:lpstr>Statistical Significance - Replication</vt:lpstr>
      <vt:lpstr>Statistical Significance - Replication</vt:lpstr>
      <vt:lpstr>Statistical Significance - Error</vt:lpstr>
      <vt:lpstr>Statistical Significance - Error</vt:lpstr>
      <vt:lpstr>Statistical Significance – Metabolomics Example</vt:lpstr>
      <vt:lpstr>PowerPoint Presentation</vt:lpstr>
      <vt:lpstr>PowerPoint Presentation</vt:lpstr>
      <vt:lpstr>Visualization</vt:lpstr>
      <vt:lpstr>Visualization</vt:lpstr>
      <vt:lpstr>Visualization</vt:lpstr>
      <vt:lpstr>Visualization</vt:lpstr>
      <vt:lpstr>Conclusions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J. Stearns</cp:lastModifiedBy>
  <cp:revision>111</cp:revision>
  <dcterms:created xsi:type="dcterms:W3CDTF">2021-09-06T20:48:31Z</dcterms:created>
  <dcterms:modified xsi:type="dcterms:W3CDTF">2021-11-10T04:51:44Z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0x010100BAE14209578E4548BC938079A971274D</vt:lpwstr>
  </property>
</Properties>
</file>